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16"/>
  </p:notesMasterIdLst>
  <p:sldIdLst>
    <p:sldId id="263" r:id="rId2"/>
    <p:sldId id="265" r:id="rId3"/>
    <p:sldId id="266" r:id="rId4"/>
    <p:sldId id="268" r:id="rId5"/>
    <p:sldId id="267" r:id="rId6"/>
    <p:sldId id="276" r:id="rId7"/>
    <p:sldId id="280" r:id="rId8"/>
    <p:sldId id="282" r:id="rId9"/>
    <p:sldId id="283" r:id="rId10"/>
    <p:sldId id="284" r:id="rId11"/>
    <p:sldId id="289" r:id="rId12"/>
    <p:sldId id="281" r:id="rId13"/>
    <p:sldId id="290" r:id="rId14"/>
    <p:sldId id="291" r:id="rId15"/>
  </p:sldIdLst>
  <p:sldSz cx="9144000" cy="5143500" type="screen16x9"/>
  <p:notesSz cx="6858000" cy="914400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ans Liljenström" initials="H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0432" autoAdjust="0"/>
  </p:normalViewPr>
  <p:slideViewPr>
    <p:cSldViewPr snapToGrid="0" snapToObjects="1">
      <p:cViewPr>
        <p:scale>
          <a:sx n="90" d="100"/>
          <a:sy n="90" d="100"/>
        </p:scale>
        <p:origin x="-816" y="-2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../embeddings/oleObject1.bin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 sz="1400"/>
            </a:pPr>
            <a:r>
              <a:rPr lang="en-US" altLang="zh-CN" sz="1400"/>
              <a:t>Swedish wolf population from</a:t>
            </a:r>
            <a:r>
              <a:rPr lang="en-US" altLang="zh-CN" sz="1400" baseline="0"/>
              <a:t> 1998 to 2017</a:t>
            </a:r>
            <a:endParaRPr lang="zh-CN" altLang="en-US" sz="1400"/>
          </a:p>
        </c:rich>
      </c:tx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marker>
            <c:symbol val="none"/>
          </c:marker>
          <c:cat>
            <c:strRef>
              <c:f>'[Microsoft PowerPoint 中的图表]Sheet2'!$A$2:$A$20</c:f>
              <c:strCache>
                <c:ptCount val="19"/>
                <c:pt idx="0">
                  <c:v>98/99</c:v>
                </c:pt>
                <c:pt idx="1">
                  <c:v>99/00</c:v>
                </c:pt>
                <c:pt idx="2">
                  <c:v>00/01</c:v>
                </c:pt>
                <c:pt idx="3">
                  <c:v>01/02</c:v>
                </c:pt>
                <c:pt idx="4">
                  <c:v>02/03</c:v>
                </c:pt>
                <c:pt idx="5">
                  <c:v>03/04</c:v>
                </c:pt>
                <c:pt idx="6">
                  <c:v>04/05</c:v>
                </c:pt>
                <c:pt idx="7">
                  <c:v>05/06</c:v>
                </c:pt>
                <c:pt idx="8">
                  <c:v>06/07</c:v>
                </c:pt>
                <c:pt idx="9">
                  <c:v>07/08</c:v>
                </c:pt>
                <c:pt idx="10">
                  <c:v>08/09</c:v>
                </c:pt>
                <c:pt idx="11">
                  <c:v>09/10</c:v>
                </c:pt>
                <c:pt idx="12">
                  <c:v>10/11</c:v>
                </c:pt>
                <c:pt idx="13">
                  <c:v>11/12</c:v>
                </c:pt>
                <c:pt idx="14">
                  <c:v>12/13</c:v>
                </c:pt>
                <c:pt idx="15">
                  <c:v>13/14</c:v>
                </c:pt>
                <c:pt idx="16">
                  <c:v>14/15</c:v>
                </c:pt>
                <c:pt idx="17">
                  <c:v>15/16</c:v>
                </c:pt>
                <c:pt idx="18">
                  <c:v>16/17</c:v>
                </c:pt>
              </c:strCache>
            </c:strRef>
          </c:cat>
          <c:val>
            <c:numRef>
              <c:f>'[Microsoft PowerPoint 中的图表]Sheet2'!$B$2:$B$20</c:f>
              <c:numCache>
                <c:formatCode>General</c:formatCode>
                <c:ptCount val="19"/>
                <c:pt idx="0">
                  <c:v>46.5</c:v>
                </c:pt>
                <c:pt idx="1">
                  <c:v>41</c:v>
                </c:pt>
                <c:pt idx="2">
                  <c:v>54.5</c:v>
                </c:pt>
                <c:pt idx="3">
                  <c:v>81.5</c:v>
                </c:pt>
                <c:pt idx="4">
                  <c:v>65</c:v>
                </c:pt>
                <c:pt idx="5">
                  <c:v>78</c:v>
                </c:pt>
                <c:pt idx="6">
                  <c:v>105</c:v>
                </c:pt>
                <c:pt idx="7">
                  <c:v>119</c:v>
                </c:pt>
                <c:pt idx="8">
                  <c:v>120.5</c:v>
                </c:pt>
                <c:pt idx="9">
                  <c:v>143.5</c:v>
                </c:pt>
                <c:pt idx="10">
                  <c:v>177.5</c:v>
                </c:pt>
                <c:pt idx="11">
                  <c:v>200</c:v>
                </c:pt>
                <c:pt idx="12">
                  <c:v>227</c:v>
                </c:pt>
                <c:pt idx="13">
                  <c:v>250</c:v>
                </c:pt>
                <c:pt idx="14">
                  <c:v>350</c:v>
                </c:pt>
                <c:pt idx="15">
                  <c:v>370</c:v>
                </c:pt>
                <c:pt idx="16">
                  <c:v>415</c:v>
                </c:pt>
                <c:pt idx="17">
                  <c:v>340</c:v>
                </c:pt>
                <c:pt idx="18">
                  <c:v>355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5080448"/>
        <c:axId val="260784512"/>
      </c:lineChart>
      <c:catAx>
        <c:axId val="225080448"/>
        <c:scaling>
          <c:orientation val="minMax"/>
        </c:scaling>
        <c:delete val="0"/>
        <c:axPos val="b"/>
        <c:majorTickMark val="none"/>
        <c:minorTickMark val="none"/>
        <c:tickLblPos val="nextTo"/>
        <c:crossAx val="260784512"/>
        <c:crosses val="autoZero"/>
        <c:auto val="1"/>
        <c:lblAlgn val="ctr"/>
        <c:lblOffset val="100"/>
        <c:noMultiLvlLbl val="0"/>
      </c:catAx>
      <c:valAx>
        <c:axId val="260784512"/>
        <c:scaling>
          <c:orientation val="minMax"/>
        </c:scaling>
        <c:delete val="0"/>
        <c:axPos val="l"/>
        <c:majorGridlines/>
        <c:numFmt formatCode="General" sourceLinked="1"/>
        <c:majorTickMark val="none"/>
        <c:minorTickMark val="none"/>
        <c:tickLblPos val="nextTo"/>
        <c:crossAx val="225080448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6-18T21:32:24.429" idx="1">
    <p:pos x="10" y="10"/>
    <p:text>Stop the simulations earlier (as discussed). No point in showing a long steady state. Also, the early phase of the simulation is more interesting and should be more visible. </p:text>
  </p:cm>
</p:cmLst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D2E1FF-896A-9246-A275-F93F2C979298}" type="datetimeFigureOut">
              <a:rPr lang="sv-SE" smtClean="0"/>
              <a:t>2018-01-03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379312-60E2-7842-AE54-317F1725CAD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09082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/>
          <p:nvPr/>
        </p:nvSpPr>
        <p:spPr>
          <a:xfrm>
            <a:off x="0" y="1304925"/>
            <a:ext cx="9144000" cy="3838575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0" y="0"/>
            <a:ext cx="9144000" cy="13049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7" name="Rubrik 1"/>
          <p:cNvSpPr>
            <a:spLocks noGrp="1"/>
          </p:cNvSpPr>
          <p:nvPr>
            <p:ph type="ctrTitle"/>
          </p:nvPr>
        </p:nvSpPr>
        <p:spPr>
          <a:xfrm>
            <a:off x="1095729" y="2279544"/>
            <a:ext cx="7673510" cy="1102519"/>
          </a:xfrm>
        </p:spPr>
        <p:txBody>
          <a:bodyPr anchor="b"/>
          <a:lstStyle>
            <a:lvl1pPr>
              <a:defRPr b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8" name="Underrubrik 2"/>
          <p:cNvSpPr>
            <a:spLocks noGrp="1"/>
          </p:cNvSpPr>
          <p:nvPr>
            <p:ph type="subTitle" idx="1"/>
          </p:nvPr>
        </p:nvSpPr>
        <p:spPr>
          <a:xfrm>
            <a:off x="1114395" y="3382063"/>
            <a:ext cx="7678959" cy="74145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b="0" i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sv-SE" dirty="0"/>
          </a:p>
        </p:txBody>
      </p:sp>
      <p:pic>
        <p:nvPicPr>
          <p:cNvPr id="12" name="Bildobjekt 10" descr="slu_logo_hake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2921143" cy="130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2748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ög Rubrik (endast 1 rad) och 2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727380"/>
            <a:ext cx="8229600" cy="60179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7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/>
            </a:lvl1pPr>
          </a:lstStyle>
          <a:p>
            <a:endParaRPr lang="sv-SE"/>
          </a:p>
        </p:txBody>
      </p:sp>
      <p:sp>
        <p:nvSpPr>
          <p:cNvPr id="5" name="Platshållare för innehåll 2"/>
          <p:cNvSpPr>
            <a:spLocks noGrp="1"/>
          </p:cNvSpPr>
          <p:nvPr>
            <p:ph idx="1"/>
          </p:nvPr>
        </p:nvSpPr>
        <p:spPr>
          <a:xfrm>
            <a:off x="457200" y="1383618"/>
            <a:ext cx="4042792" cy="3306859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6" name="Platshållare för innehåll 2"/>
          <p:cNvSpPr>
            <a:spLocks noGrp="1"/>
          </p:cNvSpPr>
          <p:nvPr>
            <p:ph idx="12"/>
          </p:nvPr>
        </p:nvSpPr>
        <p:spPr>
          <a:xfrm>
            <a:off x="4648200" y="1383618"/>
            <a:ext cx="4042792" cy="330685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</p:spTree>
    <p:extLst>
      <p:ext uri="{BB962C8B-B14F-4D97-AF65-F5344CB8AC3E}">
        <p14:creationId xmlns:p14="http://schemas.microsoft.com/office/powerpoint/2010/main" val="659323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ubrik och 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/>
            </a:lvl1pPr>
          </a:lstStyle>
          <a:p>
            <a:endParaRPr lang="sv-SE" dirty="0"/>
          </a:p>
        </p:txBody>
      </p:sp>
      <p:sp>
        <p:nvSpPr>
          <p:cNvPr id="7" name="Platshållare för innehåll 2"/>
          <p:cNvSpPr>
            <a:spLocks noGrp="1"/>
          </p:cNvSpPr>
          <p:nvPr>
            <p:ph idx="1"/>
          </p:nvPr>
        </p:nvSpPr>
        <p:spPr>
          <a:xfrm>
            <a:off x="457200" y="1737214"/>
            <a:ext cx="4038600" cy="2953263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8" name="Platshållare för innehåll 2"/>
          <p:cNvSpPr>
            <a:spLocks noGrp="1"/>
          </p:cNvSpPr>
          <p:nvPr>
            <p:ph idx="12"/>
          </p:nvPr>
        </p:nvSpPr>
        <p:spPr>
          <a:xfrm>
            <a:off x="4648200" y="1737214"/>
            <a:ext cx="4038600" cy="29532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11" name="Rubrik 1"/>
          <p:cNvSpPr>
            <a:spLocks noGrp="1"/>
          </p:cNvSpPr>
          <p:nvPr>
            <p:ph type="title"/>
          </p:nvPr>
        </p:nvSpPr>
        <p:spPr>
          <a:xfrm>
            <a:off x="457200" y="1087763"/>
            <a:ext cx="8229600" cy="60179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9666740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ed rubri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13"/>
          <p:cNvSpPr>
            <a:spLocks noGrp="1"/>
          </p:cNvSpPr>
          <p:nvPr>
            <p:ph type="pic" sz="quarter" idx="12"/>
          </p:nvPr>
        </p:nvSpPr>
        <p:spPr>
          <a:xfrm>
            <a:off x="457200" y="1689553"/>
            <a:ext cx="8229600" cy="2888321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5" name="Platshållare för text 15"/>
          <p:cNvSpPr>
            <a:spLocks noGrp="1"/>
          </p:cNvSpPr>
          <p:nvPr>
            <p:ph type="body" sz="quarter" idx="13" hasCustomPrompt="1"/>
          </p:nvPr>
        </p:nvSpPr>
        <p:spPr>
          <a:xfrm>
            <a:off x="383414" y="4630341"/>
            <a:ext cx="8005985" cy="273844"/>
          </a:xfrm>
        </p:spPr>
        <p:txBody>
          <a:bodyPr>
            <a:noAutofit/>
          </a:bodyPr>
          <a:lstStyle>
            <a:lvl1pPr marL="0" indent="0">
              <a:buNone/>
              <a:defRPr sz="1100" b="0" i="0">
                <a:latin typeface="Arial"/>
                <a:cs typeface="Arial"/>
              </a:defRPr>
            </a:lvl1pPr>
            <a:lvl2pPr>
              <a:defRPr sz="1600" b="0" i="0">
                <a:latin typeface="Arial Narrow"/>
                <a:cs typeface="Arial Narrow"/>
              </a:defRPr>
            </a:lvl2pPr>
            <a:lvl3pPr>
              <a:defRPr sz="1600" b="0" i="0">
                <a:latin typeface="Arial Narrow"/>
                <a:cs typeface="Arial Narrow"/>
              </a:defRPr>
            </a:lvl3pPr>
            <a:lvl4pPr>
              <a:defRPr sz="1600" b="0" i="0">
                <a:latin typeface="Arial Narrow"/>
                <a:cs typeface="Arial Narrow"/>
              </a:defRPr>
            </a:lvl4pPr>
            <a:lvl5pPr>
              <a:defRPr sz="1600" b="0" i="0">
                <a:latin typeface="Arial Narrow"/>
                <a:cs typeface="Arial Narrow"/>
              </a:defRPr>
            </a:lvl5pPr>
          </a:lstStyle>
          <a:p>
            <a:pPr lvl="0"/>
            <a:r>
              <a:rPr lang="sv-SE" dirty="0" smtClean="0"/>
              <a:t>Bildtext</a:t>
            </a:r>
          </a:p>
        </p:txBody>
      </p:sp>
      <p:sp>
        <p:nvSpPr>
          <p:cNvPr id="9" name="Rubrik 1"/>
          <p:cNvSpPr>
            <a:spLocks noGrp="1"/>
          </p:cNvSpPr>
          <p:nvPr>
            <p:ph type="title"/>
          </p:nvPr>
        </p:nvSpPr>
        <p:spPr>
          <a:xfrm>
            <a:off x="457200" y="1087763"/>
            <a:ext cx="8229600" cy="60179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2217498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 13"/>
          <p:cNvSpPr>
            <a:spLocks noGrp="1"/>
          </p:cNvSpPr>
          <p:nvPr>
            <p:ph type="pic" sz="quarter" idx="12"/>
          </p:nvPr>
        </p:nvSpPr>
        <p:spPr>
          <a:xfrm>
            <a:off x="457200" y="904549"/>
            <a:ext cx="8229600" cy="3673325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7" name="Platshållare för text 15"/>
          <p:cNvSpPr>
            <a:spLocks noGrp="1"/>
          </p:cNvSpPr>
          <p:nvPr>
            <p:ph type="body" sz="quarter" idx="13" hasCustomPrompt="1"/>
          </p:nvPr>
        </p:nvSpPr>
        <p:spPr>
          <a:xfrm>
            <a:off x="383414" y="4630341"/>
            <a:ext cx="8005985" cy="273844"/>
          </a:xfrm>
        </p:spPr>
        <p:txBody>
          <a:bodyPr>
            <a:noAutofit/>
          </a:bodyPr>
          <a:lstStyle>
            <a:lvl1pPr marL="0" indent="0">
              <a:buNone/>
              <a:defRPr sz="1100" b="0" i="0">
                <a:latin typeface="Arial"/>
                <a:cs typeface="Arial"/>
              </a:defRPr>
            </a:lvl1pPr>
            <a:lvl2pPr>
              <a:defRPr sz="1600" b="0" i="0">
                <a:latin typeface="Arial Narrow"/>
                <a:cs typeface="Arial Narrow"/>
              </a:defRPr>
            </a:lvl2pPr>
            <a:lvl3pPr>
              <a:defRPr sz="1600" b="0" i="0">
                <a:latin typeface="Arial Narrow"/>
                <a:cs typeface="Arial Narrow"/>
              </a:defRPr>
            </a:lvl3pPr>
            <a:lvl4pPr>
              <a:defRPr sz="1600" b="0" i="0">
                <a:latin typeface="Arial Narrow"/>
                <a:cs typeface="Arial Narrow"/>
              </a:defRPr>
            </a:lvl4pPr>
            <a:lvl5pPr>
              <a:defRPr sz="1600" b="0" i="0">
                <a:latin typeface="Arial Narrow"/>
                <a:cs typeface="Arial Narrow"/>
              </a:defRPr>
            </a:lvl5pPr>
          </a:lstStyle>
          <a:p>
            <a:pPr lvl="0"/>
            <a:r>
              <a:rPr lang="sv-SE" dirty="0" smtClean="0"/>
              <a:t>Bildtext</a:t>
            </a:r>
          </a:p>
        </p:txBody>
      </p:sp>
    </p:spTree>
    <p:extLst>
      <p:ext uri="{BB962C8B-B14F-4D97-AF65-F5344CB8AC3E}">
        <p14:creationId xmlns:p14="http://schemas.microsoft.com/office/powerpoint/2010/main" val="1186116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l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 13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6256328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bild 13"/>
          <p:cNvSpPr>
            <a:spLocks noGrp="1"/>
          </p:cNvSpPr>
          <p:nvPr>
            <p:ph type="pic" sz="quarter" idx="15"/>
          </p:nvPr>
        </p:nvSpPr>
        <p:spPr>
          <a:xfrm>
            <a:off x="144680" y="2784999"/>
            <a:ext cx="4332374" cy="1786885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8" name="Platshållare för bild 13"/>
          <p:cNvSpPr>
            <a:spLocks noGrp="1"/>
          </p:cNvSpPr>
          <p:nvPr>
            <p:ph type="pic" sz="quarter" idx="16"/>
          </p:nvPr>
        </p:nvSpPr>
        <p:spPr>
          <a:xfrm>
            <a:off x="4677999" y="2784999"/>
            <a:ext cx="4316297" cy="1786885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9" name="Platshållare för bild 13"/>
          <p:cNvSpPr>
            <a:spLocks noGrp="1"/>
          </p:cNvSpPr>
          <p:nvPr>
            <p:ph type="pic" sz="quarter" idx="18"/>
          </p:nvPr>
        </p:nvSpPr>
        <p:spPr>
          <a:xfrm>
            <a:off x="144680" y="868056"/>
            <a:ext cx="4332374" cy="1786885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10" name="Platshållare för bild 13"/>
          <p:cNvSpPr>
            <a:spLocks noGrp="1"/>
          </p:cNvSpPr>
          <p:nvPr>
            <p:ph type="pic" sz="quarter" idx="19"/>
          </p:nvPr>
        </p:nvSpPr>
        <p:spPr>
          <a:xfrm>
            <a:off x="4677999" y="868056"/>
            <a:ext cx="4316297" cy="1786885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11" name="Platshållare för text 15"/>
          <p:cNvSpPr>
            <a:spLocks noGrp="1"/>
          </p:cNvSpPr>
          <p:nvPr>
            <p:ph type="body" sz="quarter" idx="13" hasCustomPrompt="1"/>
          </p:nvPr>
        </p:nvSpPr>
        <p:spPr>
          <a:xfrm>
            <a:off x="47267" y="4630341"/>
            <a:ext cx="8342131" cy="273844"/>
          </a:xfrm>
        </p:spPr>
        <p:txBody>
          <a:bodyPr>
            <a:noAutofit/>
          </a:bodyPr>
          <a:lstStyle>
            <a:lvl1pPr marL="0" indent="0">
              <a:buNone/>
              <a:defRPr sz="1600" b="0" i="0">
                <a:latin typeface="Arial"/>
                <a:cs typeface="Arial"/>
              </a:defRPr>
            </a:lvl1pPr>
            <a:lvl2pPr>
              <a:defRPr sz="1600" b="0" i="0">
                <a:latin typeface="Arial Narrow"/>
                <a:cs typeface="Arial Narrow"/>
              </a:defRPr>
            </a:lvl2pPr>
            <a:lvl3pPr>
              <a:defRPr sz="1600" b="0" i="0">
                <a:latin typeface="Arial Narrow"/>
                <a:cs typeface="Arial Narrow"/>
              </a:defRPr>
            </a:lvl3pPr>
            <a:lvl4pPr>
              <a:defRPr sz="1600" b="0" i="0">
                <a:latin typeface="Arial Narrow"/>
                <a:cs typeface="Arial Narrow"/>
              </a:defRPr>
            </a:lvl4pPr>
            <a:lvl5pPr>
              <a:defRPr sz="1600" b="0" i="0">
                <a:latin typeface="Arial Narrow"/>
                <a:cs typeface="Arial Narrow"/>
              </a:defRPr>
            </a:lvl5pPr>
          </a:lstStyle>
          <a:p>
            <a:pPr lvl="0"/>
            <a:r>
              <a:rPr lang="sv-SE" dirty="0" smtClean="0"/>
              <a:t>Bildtext</a:t>
            </a:r>
          </a:p>
        </p:txBody>
      </p:sp>
    </p:spTree>
    <p:extLst>
      <p:ext uri="{BB962C8B-B14F-4D97-AF65-F5344CB8AC3E}">
        <p14:creationId xmlns:p14="http://schemas.microsoft.com/office/powerpoint/2010/main" val="4136812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ellan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/>
            </a:lvl1pPr>
          </a:lstStyle>
          <a:p>
            <a:endParaRPr lang="sv-SE"/>
          </a:p>
        </p:txBody>
      </p:sp>
      <p:sp>
        <p:nvSpPr>
          <p:cNvPr id="9" name="Rubrik 1"/>
          <p:cNvSpPr>
            <a:spLocks noGrp="1"/>
          </p:cNvSpPr>
          <p:nvPr>
            <p:ph type="title"/>
          </p:nvPr>
        </p:nvSpPr>
        <p:spPr>
          <a:xfrm>
            <a:off x="441700" y="1720646"/>
            <a:ext cx="8229600" cy="1499419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8579120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m 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122676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gen logotyp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sidfo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26992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ubrik och innehåll (Svart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>
                <a:solidFill>
                  <a:schemeClr val="accent5"/>
                </a:solidFill>
              </a:defRPr>
            </a:lvl1pPr>
          </a:lstStyle>
          <a:p>
            <a:endParaRPr lang="sv-SE"/>
          </a:p>
        </p:txBody>
      </p:sp>
      <p:sp>
        <p:nvSpPr>
          <p:cNvPr id="13" name="Rubrik 1"/>
          <p:cNvSpPr>
            <a:spLocks noGrp="1"/>
          </p:cNvSpPr>
          <p:nvPr>
            <p:ph type="title"/>
          </p:nvPr>
        </p:nvSpPr>
        <p:spPr>
          <a:xfrm>
            <a:off x="457200" y="1087763"/>
            <a:ext cx="8229600" cy="60179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14" name="Platshållare för innehåll 2"/>
          <p:cNvSpPr>
            <a:spLocks noGrp="1"/>
          </p:cNvSpPr>
          <p:nvPr>
            <p:ph idx="1"/>
          </p:nvPr>
        </p:nvSpPr>
        <p:spPr>
          <a:xfrm>
            <a:off x="457200" y="1689554"/>
            <a:ext cx="8229600" cy="290506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pic>
        <p:nvPicPr>
          <p:cNvPr id="6" name="Bildobjekt 5" descr="slu_logo_vi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706012" cy="7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999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/>
          <p:nvPr userDrawn="1"/>
        </p:nvSpPr>
        <p:spPr>
          <a:xfrm>
            <a:off x="0" y="1304925"/>
            <a:ext cx="9144000" cy="38385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0" y="0"/>
            <a:ext cx="9144000" cy="13049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pic>
        <p:nvPicPr>
          <p:cNvPr id="11" name="Bildobjekt 10" descr="slu_logo_hake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3898900" cy="1304925"/>
          </a:xfrm>
          <a:prstGeom prst="rect">
            <a:avLst/>
          </a:prstGeom>
        </p:spPr>
      </p:pic>
      <p:sp>
        <p:nvSpPr>
          <p:cNvPr id="8" name="Rektangel 7"/>
          <p:cNvSpPr/>
          <p:nvPr userDrawn="1"/>
        </p:nvSpPr>
        <p:spPr>
          <a:xfrm>
            <a:off x="0" y="0"/>
            <a:ext cx="9144000" cy="13049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19" name="Rubrik 1"/>
          <p:cNvSpPr>
            <a:spLocks noGrp="1"/>
          </p:cNvSpPr>
          <p:nvPr>
            <p:ph type="ctrTitle"/>
          </p:nvPr>
        </p:nvSpPr>
        <p:spPr>
          <a:xfrm>
            <a:off x="1095729" y="2279544"/>
            <a:ext cx="7673510" cy="1102519"/>
          </a:xfrm>
        </p:spPr>
        <p:txBody>
          <a:bodyPr anchor="b"/>
          <a:lstStyle>
            <a:lvl1pPr>
              <a:defRPr b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20" name="Underrubrik 2"/>
          <p:cNvSpPr>
            <a:spLocks noGrp="1"/>
          </p:cNvSpPr>
          <p:nvPr>
            <p:ph type="subTitle" idx="1"/>
          </p:nvPr>
        </p:nvSpPr>
        <p:spPr>
          <a:xfrm>
            <a:off x="1114395" y="3382063"/>
            <a:ext cx="7678959" cy="74145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b="0" i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sv-SE" dirty="0"/>
          </a:p>
        </p:txBody>
      </p:sp>
      <p:pic>
        <p:nvPicPr>
          <p:cNvPr id="12" name="Bildobjekt 10" descr="slu_logo_hake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2921143" cy="130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2062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ög Rubrik (endast 1 rad) och innehåll (Svart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ubrik 1"/>
          <p:cNvSpPr>
            <a:spLocks noGrp="1"/>
          </p:cNvSpPr>
          <p:nvPr>
            <p:ph type="title"/>
          </p:nvPr>
        </p:nvSpPr>
        <p:spPr>
          <a:xfrm>
            <a:off x="457200" y="727380"/>
            <a:ext cx="8229600" cy="60179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8" name="Platshållare för innehåll 2"/>
          <p:cNvSpPr>
            <a:spLocks noGrp="1"/>
          </p:cNvSpPr>
          <p:nvPr>
            <p:ph idx="1"/>
          </p:nvPr>
        </p:nvSpPr>
        <p:spPr>
          <a:xfrm>
            <a:off x="457200" y="1329172"/>
            <a:ext cx="8229600" cy="326545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9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/>
            </a:lvl1pPr>
          </a:lstStyle>
          <a:p>
            <a:endParaRPr lang="sv-SE"/>
          </a:p>
        </p:txBody>
      </p:sp>
      <p:pic>
        <p:nvPicPr>
          <p:cNvPr id="10" name="Bildobjekt 5" descr="slu_logo_vi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706012" cy="7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49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ög Rubrik (endast 1 rad) och 2 innehåll (Svart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/>
            </a:lvl1pPr>
          </a:lstStyle>
          <a:p>
            <a:endParaRPr lang="sv-SE"/>
          </a:p>
        </p:txBody>
      </p:sp>
      <p:sp>
        <p:nvSpPr>
          <p:cNvPr id="7" name="Rubrik 1"/>
          <p:cNvSpPr>
            <a:spLocks noGrp="1"/>
          </p:cNvSpPr>
          <p:nvPr>
            <p:ph type="title"/>
          </p:nvPr>
        </p:nvSpPr>
        <p:spPr>
          <a:xfrm>
            <a:off x="457200" y="727380"/>
            <a:ext cx="8229600" cy="60179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10" name="Platshållare för innehåll 2"/>
          <p:cNvSpPr>
            <a:spLocks noGrp="1"/>
          </p:cNvSpPr>
          <p:nvPr>
            <p:ph idx="1"/>
          </p:nvPr>
        </p:nvSpPr>
        <p:spPr>
          <a:xfrm>
            <a:off x="457200" y="1383618"/>
            <a:ext cx="4042792" cy="3306859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11" name="Platshållare för innehåll 2"/>
          <p:cNvSpPr>
            <a:spLocks noGrp="1"/>
          </p:cNvSpPr>
          <p:nvPr>
            <p:ph idx="12"/>
          </p:nvPr>
        </p:nvSpPr>
        <p:spPr>
          <a:xfrm>
            <a:off x="4648200" y="1383618"/>
            <a:ext cx="4042792" cy="330685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pic>
        <p:nvPicPr>
          <p:cNvPr id="12" name="Bildobjekt 5" descr="slu_logo_vi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706012" cy="7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913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ubrik och två innehållsdelar (Svart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>
                <a:solidFill>
                  <a:srgbClr val="E0DDD7"/>
                </a:solidFill>
              </a:defRPr>
            </a:lvl1pPr>
          </a:lstStyle>
          <a:p>
            <a:endParaRPr lang="sv-SE"/>
          </a:p>
        </p:txBody>
      </p:sp>
      <p:sp>
        <p:nvSpPr>
          <p:cNvPr id="14" name="Platshållare för innehåll 2"/>
          <p:cNvSpPr>
            <a:spLocks noGrp="1"/>
          </p:cNvSpPr>
          <p:nvPr>
            <p:ph idx="1"/>
          </p:nvPr>
        </p:nvSpPr>
        <p:spPr>
          <a:xfrm>
            <a:off x="457200" y="1737214"/>
            <a:ext cx="4038600" cy="2953263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15" name="Platshållare för innehåll 2"/>
          <p:cNvSpPr>
            <a:spLocks noGrp="1"/>
          </p:cNvSpPr>
          <p:nvPr>
            <p:ph idx="12"/>
          </p:nvPr>
        </p:nvSpPr>
        <p:spPr>
          <a:xfrm>
            <a:off x="4648200" y="1737214"/>
            <a:ext cx="4038600" cy="29532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16" name="Rubrik 1"/>
          <p:cNvSpPr>
            <a:spLocks noGrp="1"/>
          </p:cNvSpPr>
          <p:nvPr>
            <p:ph type="title"/>
          </p:nvPr>
        </p:nvSpPr>
        <p:spPr>
          <a:xfrm>
            <a:off x="457200" y="1087763"/>
            <a:ext cx="8229600" cy="60179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pic>
        <p:nvPicPr>
          <p:cNvPr id="8" name="Bildobjekt 5" descr="slu_logo_vi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706012" cy="7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4496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ld med rubrik (Svart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tshållare för bild 13"/>
          <p:cNvSpPr>
            <a:spLocks noGrp="1"/>
          </p:cNvSpPr>
          <p:nvPr>
            <p:ph type="pic" sz="quarter" idx="12"/>
          </p:nvPr>
        </p:nvSpPr>
        <p:spPr>
          <a:xfrm>
            <a:off x="457200" y="1689553"/>
            <a:ext cx="8229600" cy="2888321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11" name="Platshållare för text 15"/>
          <p:cNvSpPr>
            <a:spLocks noGrp="1"/>
          </p:cNvSpPr>
          <p:nvPr>
            <p:ph type="body" sz="quarter" idx="13" hasCustomPrompt="1"/>
          </p:nvPr>
        </p:nvSpPr>
        <p:spPr>
          <a:xfrm>
            <a:off x="383414" y="4630341"/>
            <a:ext cx="8005985" cy="273844"/>
          </a:xfrm>
        </p:spPr>
        <p:txBody>
          <a:bodyPr>
            <a:noAutofit/>
          </a:bodyPr>
          <a:lstStyle>
            <a:lvl1pPr marL="0" indent="0">
              <a:buNone/>
              <a:defRPr sz="1100" b="0" i="0">
                <a:latin typeface="Arial"/>
                <a:cs typeface="Arial"/>
              </a:defRPr>
            </a:lvl1pPr>
            <a:lvl2pPr>
              <a:defRPr sz="1600" b="0" i="0">
                <a:latin typeface="Arial Narrow"/>
                <a:cs typeface="Arial Narrow"/>
              </a:defRPr>
            </a:lvl2pPr>
            <a:lvl3pPr>
              <a:defRPr sz="1600" b="0" i="0">
                <a:latin typeface="Arial Narrow"/>
                <a:cs typeface="Arial Narrow"/>
              </a:defRPr>
            </a:lvl3pPr>
            <a:lvl4pPr>
              <a:defRPr sz="1600" b="0" i="0">
                <a:latin typeface="Arial Narrow"/>
                <a:cs typeface="Arial Narrow"/>
              </a:defRPr>
            </a:lvl4pPr>
            <a:lvl5pPr>
              <a:defRPr sz="1600" b="0" i="0">
                <a:latin typeface="Arial Narrow"/>
                <a:cs typeface="Arial Narrow"/>
              </a:defRPr>
            </a:lvl5pPr>
          </a:lstStyle>
          <a:p>
            <a:pPr lvl="0"/>
            <a:r>
              <a:rPr lang="sv-SE" dirty="0" smtClean="0"/>
              <a:t>Bildtext</a:t>
            </a:r>
          </a:p>
        </p:txBody>
      </p:sp>
      <p:sp>
        <p:nvSpPr>
          <p:cNvPr id="12" name="Rubrik 1"/>
          <p:cNvSpPr>
            <a:spLocks noGrp="1"/>
          </p:cNvSpPr>
          <p:nvPr>
            <p:ph type="title"/>
          </p:nvPr>
        </p:nvSpPr>
        <p:spPr>
          <a:xfrm>
            <a:off x="457200" y="1087763"/>
            <a:ext cx="8229600" cy="60179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pic>
        <p:nvPicPr>
          <p:cNvPr id="6" name="Bildobjekt 5" descr="slu_logo_vi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706012" cy="7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057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ld (Svart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bild 13"/>
          <p:cNvSpPr>
            <a:spLocks noGrp="1"/>
          </p:cNvSpPr>
          <p:nvPr>
            <p:ph type="pic" sz="quarter" idx="12"/>
          </p:nvPr>
        </p:nvSpPr>
        <p:spPr>
          <a:xfrm>
            <a:off x="457200" y="904549"/>
            <a:ext cx="8229600" cy="3673325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9" name="Platshållare för text 15"/>
          <p:cNvSpPr>
            <a:spLocks noGrp="1"/>
          </p:cNvSpPr>
          <p:nvPr>
            <p:ph type="body" sz="quarter" idx="13" hasCustomPrompt="1"/>
          </p:nvPr>
        </p:nvSpPr>
        <p:spPr>
          <a:xfrm>
            <a:off x="383414" y="4630341"/>
            <a:ext cx="8005985" cy="273844"/>
          </a:xfrm>
        </p:spPr>
        <p:txBody>
          <a:bodyPr>
            <a:noAutofit/>
          </a:bodyPr>
          <a:lstStyle>
            <a:lvl1pPr marL="0" indent="0">
              <a:buNone/>
              <a:defRPr sz="1100" b="0" i="0">
                <a:latin typeface="Arial"/>
                <a:cs typeface="Arial"/>
              </a:defRPr>
            </a:lvl1pPr>
            <a:lvl2pPr>
              <a:defRPr sz="1600" b="0" i="0">
                <a:latin typeface="Arial Narrow"/>
                <a:cs typeface="Arial Narrow"/>
              </a:defRPr>
            </a:lvl2pPr>
            <a:lvl3pPr>
              <a:defRPr sz="1600" b="0" i="0">
                <a:latin typeface="Arial Narrow"/>
                <a:cs typeface="Arial Narrow"/>
              </a:defRPr>
            </a:lvl3pPr>
            <a:lvl4pPr>
              <a:defRPr sz="1600" b="0" i="0">
                <a:latin typeface="Arial Narrow"/>
                <a:cs typeface="Arial Narrow"/>
              </a:defRPr>
            </a:lvl4pPr>
            <a:lvl5pPr>
              <a:defRPr sz="1600" b="0" i="0">
                <a:latin typeface="Arial Narrow"/>
                <a:cs typeface="Arial Narrow"/>
              </a:defRPr>
            </a:lvl5pPr>
          </a:lstStyle>
          <a:p>
            <a:pPr lvl="0"/>
            <a:r>
              <a:rPr lang="sv-SE" dirty="0" smtClean="0"/>
              <a:t>Bildtext</a:t>
            </a:r>
          </a:p>
        </p:txBody>
      </p:sp>
      <p:pic>
        <p:nvPicPr>
          <p:cNvPr id="6" name="Bildobjekt 5" descr="slu_logo_vi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706012" cy="7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489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elbild (Svart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5" descr="slu_logo_vi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706012" cy="706012"/>
          </a:xfrm>
          <a:prstGeom prst="rect">
            <a:avLst/>
          </a:prstGeom>
        </p:spPr>
      </p:pic>
      <p:sp>
        <p:nvSpPr>
          <p:cNvPr id="7" name="Platshållare för bild 13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3999" cy="5143500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481625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B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bild 13"/>
          <p:cNvSpPr>
            <a:spLocks noGrp="1"/>
          </p:cNvSpPr>
          <p:nvPr>
            <p:ph type="pic" sz="quarter" idx="15"/>
          </p:nvPr>
        </p:nvSpPr>
        <p:spPr>
          <a:xfrm>
            <a:off x="144680" y="2784999"/>
            <a:ext cx="4332374" cy="1786885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8" name="Platshållare för bild 13"/>
          <p:cNvSpPr>
            <a:spLocks noGrp="1"/>
          </p:cNvSpPr>
          <p:nvPr>
            <p:ph type="pic" sz="quarter" idx="16"/>
          </p:nvPr>
        </p:nvSpPr>
        <p:spPr>
          <a:xfrm>
            <a:off x="4677999" y="2784999"/>
            <a:ext cx="4316297" cy="1786885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9" name="Platshållare för bild 13"/>
          <p:cNvSpPr>
            <a:spLocks noGrp="1"/>
          </p:cNvSpPr>
          <p:nvPr>
            <p:ph type="pic" sz="quarter" idx="18"/>
          </p:nvPr>
        </p:nvSpPr>
        <p:spPr>
          <a:xfrm>
            <a:off x="144680" y="868056"/>
            <a:ext cx="4332374" cy="1786885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10" name="Platshållare för bild 13"/>
          <p:cNvSpPr>
            <a:spLocks noGrp="1"/>
          </p:cNvSpPr>
          <p:nvPr>
            <p:ph type="pic" sz="quarter" idx="19"/>
          </p:nvPr>
        </p:nvSpPr>
        <p:spPr>
          <a:xfrm>
            <a:off x="4677999" y="868056"/>
            <a:ext cx="4316297" cy="1786885"/>
          </a:xfrm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sv-SE" dirty="0"/>
          </a:p>
        </p:txBody>
      </p:sp>
      <p:sp>
        <p:nvSpPr>
          <p:cNvPr id="11" name="Platshållare för text 15"/>
          <p:cNvSpPr>
            <a:spLocks noGrp="1"/>
          </p:cNvSpPr>
          <p:nvPr>
            <p:ph type="body" sz="quarter" idx="13" hasCustomPrompt="1"/>
          </p:nvPr>
        </p:nvSpPr>
        <p:spPr>
          <a:xfrm>
            <a:off x="47267" y="4630341"/>
            <a:ext cx="8342131" cy="273844"/>
          </a:xfrm>
        </p:spPr>
        <p:txBody>
          <a:bodyPr>
            <a:noAutofit/>
          </a:bodyPr>
          <a:lstStyle>
            <a:lvl1pPr marL="0" indent="0">
              <a:buNone/>
              <a:defRPr sz="1600" b="0" i="0">
                <a:latin typeface="Arial"/>
                <a:cs typeface="Arial"/>
              </a:defRPr>
            </a:lvl1pPr>
            <a:lvl2pPr>
              <a:defRPr sz="1600" b="0" i="0">
                <a:latin typeface="Arial Narrow"/>
                <a:cs typeface="Arial Narrow"/>
              </a:defRPr>
            </a:lvl2pPr>
            <a:lvl3pPr>
              <a:defRPr sz="1600" b="0" i="0">
                <a:latin typeface="Arial Narrow"/>
                <a:cs typeface="Arial Narrow"/>
              </a:defRPr>
            </a:lvl3pPr>
            <a:lvl4pPr>
              <a:defRPr sz="1600" b="0" i="0">
                <a:latin typeface="Arial Narrow"/>
                <a:cs typeface="Arial Narrow"/>
              </a:defRPr>
            </a:lvl4pPr>
            <a:lvl5pPr>
              <a:defRPr sz="1600" b="0" i="0">
                <a:latin typeface="Arial Narrow"/>
                <a:cs typeface="Arial Narrow"/>
              </a:defRPr>
            </a:lvl5pPr>
          </a:lstStyle>
          <a:p>
            <a:pPr lvl="0"/>
            <a:r>
              <a:rPr lang="sv-SE" dirty="0" smtClean="0"/>
              <a:t>Bildtext</a:t>
            </a:r>
          </a:p>
        </p:txBody>
      </p:sp>
      <p:pic>
        <p:nvPicPr>
          <p:cNvPr id="12" name="Bildobjekt 5" descr="slu_logo_vi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706012" cy="7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6777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ellanrubrik (Svart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41700" y="1720646"/>
            <a:ext cx="8229600" cy="1499419"/>
          </a:xfrm>
        </p:spPr>
        <p:txBody>
          <a:bodyPr anchor="ctr"/>
          <a:lstStyle>
            <a:lvl1pPr algn="ctr">
              <a:defRPr>
                <a:solidFill>
                  <a:srgbClr val="FFFFFF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7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>
                <a:solidFill>
                  <a:srgbClr val="E0DDD7"/>
                </a:solidFill>
              </a:defRPr>
            </a:lvl1pPr>
          </a:lstStyle>
          <a:p>
            <a:endParaRPr lang="sv-SE"/>
          </a:p>
        </p:txBody>
      </p:sp>
      <p:pic>
        <p:nvPicPr>
          <p:cNvPr id="6" name="Bildobjekt 5" descr="slu_logo_vi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706012" cy="7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8832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om sida (Svart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>
                <a:solidFill>
                  <a:srgbClr val="E0DDD7"/>
                </a:solidFill>
              </a:defRPr>
            </a:lvl1pPr>
          </a:lstStyle>
          <a:p>
            <a:endParaRPr lang="sv-SE"/>
          </a:p>
        </p:txBody>
      </p:sp>
      <p:pic>
        <p:nvPicPr>
          <p:cNvPr id="5" name="Bildobjekt 5" descr="slu_logo_vi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706012" cy="7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440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ngen logotyp (Svart)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>
                <a:solidFill>
                  <a:srgbClr val="E0DDD7"/>
                </a:solidFill>
              </a:defRPr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700421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/>
          <p:nvPr/>
        </p:nvSpPr>
        <p:spPr>
          <a:xfrm>
            <a:off x="0" y="1304925"/>
            <a:ext cx="9144000" cy="38385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0" y="0"/>
            <a:ext cx="9144000" cy="13049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14" name="Rubrik 1"/>
          <p:cNvSpPr>
            <a:spLocks noGrp="1"/>
          </p:cNvSpPr>
          <p:nvPr>
            <p:ph type="ctrTitle"/>
          </p:nvPr>
        </p:nvSpPr>
        <p:spPr>
          <a:xfrm>
            <a:off x="1095729" y="2279544"/>
            <a:ext cx="7673510" cy="1102519"/>
          </a:xfrm>
        </p:spPr>
        <p:txBody>
          <a:bodyPr anchor="b"/>
          <a:lstStyle>
            <a:lvl1pPr>
              <a:defRPr b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15" name="Underrubrik 2"/>
          <p:cNvSpPr>
            <a:spLocks noGrp="1"/>
          </p:cNvSpPr>
          <p:nvPr>
            <p:ph type="subTitle" idx="1"/>
          </p:nvPr>
        </p:nvSpPr>
        <p:spPr>
          <a:xfrm>
            <a:off x="1114395" y="3382063"/>
            <a:ext cx="7678959" cy="74145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b="0" i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sv-SE" dirty="0"/>
          </a:p>
        </p:txBody>
      </p:sp>
      <p:pic>
        <p:nvPicPr>
          <p:cNvPr id="7" name="Bildobjekt 10" descr="slu_logo_hake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2921143" cy="130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5347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/>
          <p:nvPr/>
        </p:nvSpPr>
        <p:spPr>
          <a:xfrm>
            <a:off x="0" y="1304925"/>
            <a:ext cx="9144000" cy="383857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0" y="0"/>
            <a:ext cx="9144000" cy="13049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pic>
        <p:nvPicPr>
          <p:cNvPr id="11" name="Bildobjekt 10" descr="slu_logo_hake_rg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2921143" cy="1302857"/>
          </a:xfrm>
          <a:prstGeom prst="rect">
            <a:avLst/>
          </a:prstGeom>
        </p:spPr>
      </p:pic>
      <p:sp>
        <p:nvSpPr>
          <p:cNvPr id="7" name="Rubrik 1"/>
          <p:cNvSpPr>
            <a:spLocks noGrp="1"/>
          </p:cNvSpPr>
          <p:nvPr>
            <p:ph type="ctrTitle"/>
          </p:nvPr>
        </p:nvSpPr>
        <p:spPr>
          <a:xfrm>
            <a:off x="1095729" y="2279544"/>
            <a:ext cx="7673510" cy="1102519"/>
          </a:xfrm>
        </p:spPr>
        <p:txBody>
          <a:bodyPr anchor="b"/>
          <a:lstStyle>
            <a:lvl1pPr>
              <a:defRPr b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8" name="Underrubrik 2"/>
          <p:cNvSpPr>
            <a:spLocks noGrp="1"/>
          </p:cNvSpPr>
          <p:nvPr>
            <p:ph type="subTitle" idx="1"/>
          </p:nvPr>
        </p:nvSpPr>
        <p:spPr>
          <a:xfrm>
            <a:off x="1114395" y="3382063"/>
            <a:ext cx="7678959" cy="74145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b="0" i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136881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/>
          <p:nvPr/>
        </p:nvSpPr>
        <p:spPr>
          <a:xfrm>
            <a:off x="0" y="1304925"/>
            <a:ext cx="9144000" cy="3838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0" y="0"/>
            <a:ext cx="9144000" cy="13049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14" name="Rubrik 1"/>
          <p:cNvSpPr>
            <a:spLocks noGrp="1"/>
          </p:cNvSpPr>
          <p:nvPr>
            <p:ph type="ctrTitle"/>
          </p:nvPr>
        </p:nvSpPr>
        <p:spPr>
          <a:xfrm>
            <a:off x="1095729" y="2279544"/>
            <a:ext cx="7673510" cy="1102519"/>
          </a:xfrm>
        </p:spPr>
        <p:txBody>
          <a:bodyPr anchor="b"/>
          <a:lstStyle>
            <a:lvl1pPr>
              <a:defRPr b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15" name="Underrubrik 2"/>
          <p:cNvSpPr>
            <a:spLocks noGrp="1"/>
          </p:cNvSpPr>
          <p:nvPr>
            <p:ph type="subTitle" idx="1"/>
          </p:nvPr>
        </p:nvSpPr>
        <p:spPr>
          <a:xfrm>
            <a:off x="1114395" y="3382063"/>
            <a:ext cx="7678959" cy="74145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b="0" i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sv-SE" dirty="0"/>
          </a:p>
        </p:txBody>
      </p:sp>
      <p:pic>
        <p:nvPicPr>
          <p:cNvPr id="7" name="Bildobjekt 10" descr="slu_logo_hake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2921143" cy="130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9745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/>
          <p:nvPr/>
        </p:nvSpPr>
        <p:spPr>
          <a:xfrm>
            <a:off x="0" y="1304925"/>
            <a:ext cx="9144000" cy="38385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0" y="0"/>
            <a:ext cx="9144000" cy="13049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14" name="Rubrik 1"/>
          <p:cNvSpPr>
            <a:spLocks noGrp="1"/>
          </p:cNvSpPr>
          <p:nvPr>
            <p:ph type="ctrTitle"/>
          </p:nvPr>
        </p:nvSpPr>
        <p:spPr>
          <a:xfrm>
            <a:off x="1095729" y="2279544"/>
            <a:ext cx="7673510" cy="1102519"/>
          </a:xfrm>
        </p:spPr>
        <p:txBody>
          <a:bodyPr anchor="b"/>
          <a:lstStyle>
            <a:lvl1pPr>
              <a:defRPr b="0" cap="none" spc="0">
                <a:ln w="18415" cmpd="sng">
                  <a:noFill/>
                  <a:prstDash val="solid"/>
                </a:ln>
                <a:solidFill>
                  <a:srgbClr val="000000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15" name="Underrubrik 2"/>
          <p:cNvSpPr>
            <a:spLocks noGrp="1"/>
          </p:cNvSpPr>
          <p:nvPr>
            <p:ph type="subTitle" idx="1"/>
          </p:nvPr>
        </p:nvSpPr>
        <p:spPr>
          <a:xfrm>
            <a:off x="1114395" y="3382063"/>
            <a:ext cx="7678959" cy="74145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b="0" i="0" cap="none" spc="0">
                <a:ln w="18415" cmpd="sng">
                  <a:noFill/>
                  <a:prstDash val="solid"/>
                </a:ln>
                <a:solidFill>
                  <a:srgbClr val="000000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sv-SE" dirty="0"/>
          </a:p>
        </p:txBody>
      </p:sp>
      <p:pic>
        <p:nvPicPr>
          <p:cNvPr id="7" name="Bildobjekt 10" descr="slu_logo_hake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2921143" cy="130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0627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ktangel 8"/>
          <p:cNvSpPr/>
          <p:nvPr/>
        </p:nvSpPr>
        <p:spPr>
          <a:xfrm>
            <a:off x="0" y="1304925"/>
            <a:ext cx="9144000" cy="383857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0" y="0"/>
            <a:ext cx="9144000" cy="13049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n>
                <a:noFill/>
              </a:ln>
            </a:endParaRPr>
          </a:p>
        </p:txBody>
      </p:sp>
      <p:sp>
        <p:nvSpPr>
          <p:cNvPr id="7" name="Rubrik 1"/>
          <p:cNvSpPr>
            <a:spLocks noGrp="1"/>
          </p:cNvSpPr>
          <p:nvPr>
            <p:ph type="ctrTitle"/>
          </p:nvPr>
        </p:nvSpPr>
        <p:spPr>
          <a:xfrm>
            <a:off x="1095729" y="2279544"/>
            <a:ext cx="7673510" cy="1102519"/>
          </a:xfrm>
        </p:spPr>
        <p:txBody>
          <a:bodyPr anchor="b"/>
          <a:lstStyle>
            <a:lvl1pPr>
              <a:defRPr b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8" name="Underrubrik 2"/>
          <p:cNvSpPr>
            <a:spLocks noGrp="1"/>
          </p:cNvSpPr>
          <p:nvPr>
            <p:ph type="subTitle" idx="1"/>
          </p:nvPr>
        </p:nvSpPr>
        <p:spPr>
          <a:xfrm>
            <a:off x="1106356" y="3382063"/>
            <a:ext cx="7678959" cy="741459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b="0" i="0" cap="none" spc="0">
                <a:ln w="18415" cmpd="sng">
                  <a:noFill/>
                  <a:prstDash val="solid"/>
                </a:ln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sv-SE" dirty="0"/>
          </a:p>
        </p:txBody>
      </p:sp>
      <p:pic>
        <p:nvPicPr>
          <p:cNvPr id="12" name="Bildobjekt 10" descr="slu_logo_hake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2921143" cy="130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9224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1087763"/>
            <a:ext cx="8229600" cy="60179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57200" y="1689554"/>
            <a:ext cx="8229600" cy="290506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7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60580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ög Rubrik (endast 1 rad)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727380"/>
            <a:ext cx="8229600" cy="60179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457200" y="1329172"/>
            <a:ext cx="8229600" cy="326545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7" name="Platshållare för sidfot 5"/>
          <p:cNvSpPr>
            <a:spLocks noGrp="1"/>
          </p:cNvSpPr>
          <p:nvPr>
            <p:ph type="ftr" sz="quarter" idx="11"/>
          </p:nvPr>
        </p:nvSpPr>
        <p:spPr>
          <a:xfrm>
            <a:off x="457200" y="4767263"/>
            <a:ext cx="2895600" cy="273844"/>
          </a:xfrm>
        </p:spPr>
        <p:txBody>
          <a:bodyPr/>
          <a:lstStyle>
            <a:lvl1pPr algn="l">
              <a:defRPr/>
            </a:lvl1pPr>
          </a:lstStyle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984652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457200" y="70568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sv-SE" dirty="0" smtClean="0"/>
              <a:t>Klicka här för att ändra format</a:t>
            </a:r>
            <a:endParaRPr lang="sv-SE" dirty="0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457200" y="1562935"/>
            <a:ext cx="8229600" cy="30316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sv-SE" dirty="0" smtClean="0"/>
              <a:t>Klicka här för att ändra format på bakgrundstexten</a:t>
            </a:r>
          </a:p>
          <a:p>
            <a:pPr lvl="1"/>
            <a:r>
              <a:rPr lang="sv-SE" dirty="0" smtClean="0"/>
              <a:t>Nivå två</a:t>
            </a:r>
          </a:p>
          <a:p>
            <a:pPr lvl="2"/>
            <a:r>
              <a:rPr lang="sv-SE" dirty="0" smtClean="0"/>
              <a:t>Nivå tre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457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accent6"/>
                </a:solidFill>
              </a:defRPr>
            </a:lvl1pPr>
          </a:lstStyle>
          <a:p>
            <a:endParaRPr lang="sv-SE"/>
          </a:p>
        </p:txBody>
      </p:sp>
      <p:pic>
        <p:nvPicPr>
          <p:cNvPr id="7" name="Bildobjekt 6" descr="slu_logo_rgb.eps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1"/>
            <a:ext cx="706012" cy="7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052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89" r:id="rId5"/>
    <p:sldLayoutId id="2147483690" r:id="rId6"/>
    <p:sldLayoutId id="2147483667" r:id="rId7"/>
    <p:sldLayoutId id="2147483668" r:id="rId8"/>
    <p:sldLayoutId id="2147483684" r:id="rId9"/>
    <p:sldLayoutId id="2147483686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91" r:id="rId18"/>
    <p:sldLayoutId id="2147483676" r:id="rId19"/>
    <p:sldLayoutId id="2147483685" r:id="rId20"/>
    <p:sldLayoutId id="2147483687" r:id="rId21"/>
    <p:sldLayoutId id="2147483677" r:id="rId22"/>
    <p:sldLayoutId id="2147483678" r:id="rId23"/>
    <p:sldLayoutId id="2147483679" r:id="rId24"/>
    <p:sldLayoutId id="2147483680" r:id="rId25"/>
    <p:sldLayoutId id="2147483681" r:id="rId26"/>
    <p:sldLayoutId id="2147483682" r:id="rId27"/>
    <p:sldLayoutId id="2147483683" r:id="rId28"/>
    <p:sldLayoutId id="2147483692" r:id="rId29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-285750" algn="l" defTabSz="4572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tx2"/>
        </a:buClr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88000" indent="284400" algn="l" defTabSz="4572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tx2"/>
        </a:buClr>
        <a:buFont typeface="Lucida Grande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824400" marR="0" indent="-285750" algn="l" defTabSz="4572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>
          <a:schemeClr val="tx2"/>
        </a:buClr>
        <a:buSzTx/>
        <a:buFont typeface="Arial"/>
        <a:buChar char="•"/>
        <a:tabLst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540000" indent="284400" algn="l" defTabSz="457200" rtl="0" eaLnBrk="1" latinLnBrk="0" hangingPunct="1">
        <a:spcBef>
          <a:spcPct val="20000"/>
        </a:spcBef>
        <a:buClrTx/>
        <a:buFont typeface="Arial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5" Type="http://schemas.openxmlformats.org/officeDocument/2006/relationships/comments" Target="../comments/commen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095729" y="2004123"/>
            <a:ext cx="7673510" cy="1102519"/>
          </a:xfrm>
        </p:spPr>
        <p:txBody>
          <a:bodyPr/>
          <a:lstStyle/>
          <a:p>
            <a:r>
              <a:rPr lang="en-US" sz="2400" dirty="0"/>
              <a:t>Systems analysis of socio-natural interactions for a sustainable </a:t>
            </a:r>
            <a:r>
              <a:rPr lang="en-US" sz="2400" dirty="0" smtClean="0"/>
              <a:t>development</a:t>
            </a:r>
            <a:r>
              <a:rPr lang="zh-CN" altLang="en-US" sz="2400" dirty="0" smtClean="0"/>
              <a:t>：</a:t>
            </a:r>
            <a:r>
              <a:rPr lang="en-US" altLang="zh-CN" sz="2800" dirty="0" smtClean="0"/>
              <a:t/>
            </a:r>
            <a:br>
              <a:rPr lang="en-US" altLang="zh-CN" sz="2800" dirty="0" smtClean="0"/>
            </a:br>
            <a:r>
              <a:rPr lang="en-US" altLang="zh-CN" sz="2000" dirty="0" smtClean="0"/>
              <a:t>a case study of Swedish wolf management</a:t>
            </a:r>
            <a:endParaRPr lang="sv-SE" sz="2800" dirty="0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3912681" y="3169066"/>
            <a:ext cx="1573721" cy="741459"/>
          </a:xfrm>
        </p:spPr>
        <p:txBody>
          <a:bodyPr>
            <a:normAutofit/>
          </a:bodyPr>
          <a:lstStyle/>
          <a:p>
            <a:pPr algn="ctr"/>
            <a:r>
              <a:rPr lang="sv-SE" dirty="0" smtClean="0"/>
              <a:t>Huayi Lin</a:t>
            </a:r>
          </a:p>
          <a:p>
            <a:pPr algn="ctr"/>
            <a:endParaRPr lang="sv-SE" dirty="0" smtClean="0"/>
          </a:p>
          <a:p>
            <a:pPr algn="ctr"/>
            <a:endParaRPr lang="sv-SE" dirty="0"/>
          </a:p>
        </p:txBody>
      </p:sp>
      <p:sp>
        <p:nvSpPr>
          <p:cNvPr id="5" name="TextBox 4"/>
          <p:cNvSpPr txBox="1"/>
          <p:nvPr/>
        </p:nvSpPr>
        <p:spPr>
          <a:xfrm>
            <a:off x="1095729" y="4389621"/>
            <a:ext cx="61124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</a:rPr>
              <a:t>Main supervisor: Hans </a:t>
            </a:r>
            <a:r>
              <a:rPr lang="en-US" altLang="zh-CN" sz="1600" dirty="0" err="1">
                <a:solidFill>
                  <a:schemeClr val="bg1"/>
                </a:solidFill>
              </a:rPr>
              <a:t>Liljenström</a:t>
            </a:r>
            <a:endParaRPr lang="en-US" altLang="zh-CN" sz="1600" dirty="0">
              <a:solidFill>
                <a:schemeClr val="bg1"/>
              </a:solidFill>
            </a:endParaRPr>
          </a:p>
          <a:p>
            <a:r>
              <a:rPr lang="en-US" altLang="zh-CN" sz="1600" dirty="0">
                <a:solidFill>
                  <a:schemeClr val="bg1"/>
                </a:solidFill>
              </a:rPr>
              <a:t>Co-supervisors: Ashok Swain, Dietrich von Rosen, </a:t>
            </a:r>
            <a:r>
              <a:rPr lang="en-US" altLang="zh-CN" sz="1600" dirty="0" smtClean="0">
                <a:solidFill>
                  <a:schemeClr val="bg1"/>
                </a:solidFill>
              </a:rPr>
              <a:t>Marie Larsson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8172" y="0"/>
            <a:ext cx="1935828" cy="1294585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7243" y="-1"/>
            <a:ext cx="1476141" cy="1294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5158" y="-2"/>
            <a:ext cx="1153305" cy="1294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3316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 smtClean="0"/>
              <a:t>Scenario simulation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29173"/>
            <a:ext cx="1173296" cy="753016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86" y="1389537"/>
            <a:ext cx="2715822" cy="30980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81065" y="4572634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dirty="0"/>
              <a:t>Licensed hunting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853216" y="4572634"/>
            <a:ext cx="3339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dirty="0" smtClean="0"/>
              <a:t>More compensation on fencing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64929" y="4593900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altLang="zh-CN" dirty="0"/>
              <a:t>Eco-tourism</a:t>
            </a:r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229" y="1434723"/>
            <a:ext cx="2718942" cy="3052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592" y="1434722"/>
            <a:ext cx="2706858" cy="3052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94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727380"/>
            <a:ext cx="8229600" cy="3265451"/>
          </a:xfrm>
          <a:solidFill>
            <a:srgbClr val="00B050"/>
          </a:solidFill>
        </p:spPr>
        <p:txBody>
          <a:bodyPr anchor="ctr"/>
          <a:lstStyle/>
          <a:p>
            <a:pPr indent="0" algn="ctr">
              <a:buNone/>
            </a:pPr>
            <a:r>
              <a:rPr lang="en-US" altLang="zh-CN" sz="5400" dirty="0" smtClean="0"/>
              <a:t>Thank you!</a:t>
            </a:r>
          </a:p>
          <a:p>
            <a:pPr indent="0" algn="ctr">
              <a:buNone/>
            </a:pPr>
            <a:r>
              <a:rPr lang="sv-SE" altLang="zh-CN" sz="4000" dirty="0" err="1" smtClean="0"/>
              <a:t>Questions</a:t>
            </a:r>
            <a:r>
              <a:rPr lang="sv-SE" altLang="zh-CN" sz="4000" dirty="0" smtClean="0"/>
              <a:t> </a:t>
            </a:r>
            <a:r>
              <a:rPr lang="sv-SE" altLang="zh-CN" sz="4000" dirty="0" err="1" smtClean="0"/>
              <a:t>are</a:t>
            </a:r>
            <a:r>
              <a:rPr lang="sv-SE" altLang="zh-CN" sz="4000" dirty="0" smtClean="0"/>
              <a:t> </a:t>
            </a:r>
            <a:r>
              <a:rPr lang="sv-SE" altLang="zh-CN" sz="4000" dirty="0" err="1" smtClean="0"/>
              <a:t>welcome</a:t>
            </a:r>
            <a:r>
              <a:rPr lang="sv-SE" altLang="zh-CN" sz="4000" dirty="0" smtClean="0"/>
              <a:t>!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254563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/>
              <a:t>Study II: Methods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29172"/>
            <a:ext cx="4797846" cy="2956389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sz="2000" dirty="0"/>
              <a:t>Interactions between agents via the environment (</a:t>
            </a:r>
            <a:r>
              <a:rPr lang="en-US" altLang="zh-CN" sz="2000" dirty="0" err="1"/>
              <a:t>Ie</a:t>
            </a:r>
            <a:r>
              <a:rPr lang="en-US" altLang="zh-CN" sz="2000" dirty="0"/>
              <a:t>), through peer to peer communication (Ii) and via the collective level (</a:t>
            </a:r>
            <a:r>
              <a:rPr lang="en-US" altLang="zh-CN" sz="2000" dirty="0" err="1"/>
              <a:t>Ic</a:t>
            </a:r>
            <a:r>
              <a:rPr lang="en-US" altLang="zh-CN" sz="2000" dirty="0" smtClean="0"/>
              <a:t>).</a:t>
            </a:r>
          </a:p>
          <a:p>
            <a:pPr marL="457200" indent="-457200">
              <a:buFont typeface="+mj-lt"/>
              <a:buAutoNum type="arabicPeriod"/>
            </a:pPr>
            <a:r>
              <a:rPr lang="sv-SE" altLang="zh-CN" sz="2000" dirty="0" smtClean="0"/>
              <a:t>Interaction </a:t>
            </a:r>
            <a:r>
              <a:rPr lang="sv-SE" altLang="zh-CN" sz="2000" dirty="0" err="1" smtClean="0"/>
              <a:t>between</a:t>
            </a:r>
            <a:r>
              <a:rPr lang="sv-SE" altLang="zh-CN" sz="2000" dirty="0" smtClean="0"/>
              <a:t> humans </a:t>
            </a:r>
            <a:r>
              <a:rPr lang="sv-SE" altLang="zh-CN" sz="2000" dirty="0" err="1" smtClean="0"/>
              <a:t>with</a:t>
            </a:r>
            <a:r>
              <a:rPr lang="sv-SE" altLang="zh-CN" sz="2000" dirty="0" smtClean="0"/>
              <a:t> different </a:t>
            </a:r>
            <a:r>
              <a:rPr lang="sv-SE" altLang="zh-CN" sz="2000" dirty="0" err="1" smtClean="0"/>
              <a:t>attitudes</a:t>
            </a:r>
            <a:r>
              <a:rPr lang="sv-SE" altLang="zh-CN" sz="2000" dirty="0" smtClean="0"/>
              <a:t> and </a:t>
            </a:r>
            <a:r>
              <a:rPr lang="sv-SE" altLang="zh-CN" sz="2000" dirty="0" err="1" smtClean="0"/>
              <a:t>wolves</a:t>
            </a:r>
            <a:r>
              <a:rPr lang="sv-SE" altLang="zh-CN" sz="2000" dirty="0" smtClean="0"/>
              <a:t>; </a:t>
            </a:r>
            <a:r>
              <a:rPr lang="sv-SE" altLang="zh-CN" sz="2000" dirty="0" err="1" smtClean="0"/>
              <a:t>effect</a:t>
            </a:r>
            <a:r>
              <a:rPr lang="sv-SE" altLang="zh-CN" sz="2000" dirty="0" smtClean="0"/>
              <a:t> </a:t>
            </a:r>
            <a:r>
              <a:rPr lang="sv-SE" altLang="zh-CN" sz="2000" dirty="0" err="1" smtClean="0"/>
              <a:t>of</a:t>
            </a:r>
            <a:r>
              <a:rPr lang="sv-SE" altLang="zh-CN" sz="2000" dirty="0" smtClean="0"/>
              <a:t> human-</a:t>
            </a:r>
            <a:r>
              <a:rPr lang="sv-SE" altLang="zh-CN" sz="2000" dirty="0" err="1" smtClean="0"/>
              <a:t>wolf</a:t>
            </a:r>
            <a:r>
              <a:rPr lang="sv-SE" altLang="zh-CN" sz="2000" dirty="0" smtClean="0"/>
              <a:t> </a:t>
            </a:r>
            <a:r>
              <a:rPr lang="sv-SE" altLang="zh-CN" sz="2000" dirty="0" err="1" smtClean="0"/>
              <a:t>encounter</a:t>
            </a:r>
            <a:endParaRPr lang="en-US" altLang="zh-CN" sz="20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6780" y="942531"/>
            <a:ext cx="3378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2584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/>
              <a:t>Study II: </a:t>
            </a:r>
            <a:r>
              <a:rPr lang="en-GB" altLang="zh-CN" dirty="0" smtClean="0"/>
              <a:t>Methods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29172"/>
            <a:ext cx="8229600" cy="2041989"/>
          </a:xfrm>
        </p:spPr>
        <p:txBody>
          <a:bodyPr/>
          <a:lstStyle/>
          <a:p>
            <a:r>
              <a:rPr lang="en-GB" altLang="zh-CN" sz="1800" dirty="0" smtClean="0"/>
              <a:t>Agent Based </a:t>
            </a:r>
            <a:r>
              <a:rPr lang="en-GB" altLang="zh-CN" sz="1800" dirty="0"/>
              <a:t>Model (ABM</a:t>
            </a:r>
            <a:r>
              <a:rPr lang="en-GB" altLang="zh-CN" sz="1800" dirty="0" smtClean="0"/>
              <a:t>)</a:t>
            </a:r>
          </a:p>
          <a:p>
            <a:r>
              <a:rPr lang="en-US" altLang="zh-CN" sz="1800" dirty="0"/>
              <a:t>Models designed </a:t>
            </a:r>
            <a:r>
              <a:rPr lang="en-US" altLang="zh-CN" sz="1800" dirty="0" smtClean="0"/>
              <a:t>to: </a:t>
            </a:r>
            <a:endParaRPr lang="en-US" altLang="zh-CN" sz="1800" dirty="0"/>
          </a:p>
          <a:p>
            <a:pPr indent="0">
              <a:buNone/>
            </a:pPr>
            <a:r>
              <a:rPr lang="en-US" altLang="zh-CN" sz="1800" dirty="0"/>
              <a:t>“Situate an initial population of </a:t>
            </a:r>
            <a:r>
              <a:rPr lang="en-US" altLang="zh-CN" sz="1800" dirty="0">
                <a:solidFill>
                  <a:schemeClr val="accent1">
                    <a:lumMod val="75000"/>
                  </a:schemeClr>
                </a:solidFill>
              </a:rPr>
              <a:t>autonomous heterogeneous agents </a:t>
            </a:r>
            <a:r>
              <a:rPr lang="en-US" altLang="zh-CN" sz="1800" dirty="0"/>
              <a:t>in a relevant</a:t>
            </a:r>
            <a:r>
              <a:rPr lang="en-US" altLang="zh-CN" sz="1800" dirty="0">
                <a:solidFill>
                  <a:schemeClr val="accent1">
                    <a:lumMod val="75000"/>
                  </a:schemeClr>
                </a:solidFill>
              </a:rPr>
              <a:t> spatial environment</a:t>
            </a:r>
            <a:r>
              <a:rPr lang="en-US" altLang="zh-CN" sz="1800" dirty="0"/>
              <a:t>; allow them to </a:t>
            </a:r>
            <a:r>
              <a:rPr lang="en-US" altLang="zh-CN" sz="1800" dirty="0">
                <a:solidFill>
                  <a:schemeClr val="accent1">
                    <a:lumMod val="75000"/>
                  </a:schemeClr>
                </a:solidFill>
              </a:rPr>
              <a:t>interact</a:t>
            </a:r>
            <a:r>
              <a:rPr lang="en-US" altLang="zh-CN" sz="1800" dirty="0"/>
              <a:t> according to simple local </a:t>
            </a:r>
            <a:r>
              <a:rPr lang="en-US" altLang="zh-CN" sz="1800" dirty="0">
                <a:solidFill>
                  <a:schemeClr val="accent1">
                    <a:lumMod val="75000"/>
                  </a:schemeClr>
                </a:solidFill>
              </a:rPr>
              <a:t>rules</a:t>
            </a:r>
            <a:r>
              <a:rPr lang="en-US" altLang="zh-CN" sz="1800" dirty="0"/>
              <a:t>, and thereby generate – or ‘grow’ – the </a:t>
            </a:r>
            <a:r>
              <a:rPr lang="en-US" altLang="zh-CN" sz="1800" dirty="0">
                <a:solidFill>
                  <a:schemeClr val="accent1">
                    <a:lumMod val="75000"/>
                  </a:schemeClr>
                </a:solidFill>
              </a:rPr>
              <a:t>macroscopic regularity </a:t>
            </a:r>
            <a:r>
              <a:rPr lang="en-US" altLang="zh-CN" sz="1800" dirty="0"/>
              <a:t>from the bottom up.” (Epstein 1999:42)</a:t>
            </a:r>
            <a:endParaRPr lang="zh-CN" altLang="en-US" sz="18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721" y="3471061"/>
            <a:ext cx="2810775" cy="1462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7933" y="2987013"/>
            <a:ext cx="3811836" cy="2165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876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/>
              <a:t>Study II: Methods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0">
              <a:buNone/>
            </a:pPr>
            <a:r>
              <a:rPr lang="en-US" altLang="zh-CN" sz="2000" dirty="0"/>
              <a:t>The use of ABMs to study the emergence of cooperation and sustainable resource use is not new. It has been shown to be valuable in numerous studies.</a:t>
            </a:r>
          </a:p>
          <a:p>
            <a:r>
              <a:rPr lang="en-US" altLang="zh-CN" dirty="0"/>
              <a:t>Theoretical Issues in Environmental Management</a:t>
            </a:r>
          </a:p>
          <a:p>
            <a:r>
              <a:rPr lang="en-US" altLang="zh-CN" dirty="0"/>
              <a:t>Dynamics of Land-Use/Cover Changes</a:t>
            </a:r>
          </a:p>
          <a:p>
            <a:r>
              <a:rPr lang="en-US" altLang="zh-CN" dirty="0"/>
              <a:t>Water Management</a:t>
            </a:r>
          </a:p>
          <a:p>
            <a:r>
              <a:rPr lang="en-US" altLang="zh-CN" dirty="0"/>
              <a:t>Forestry</a:t>
            </a:r>
          </a:p>
          <a:p>
            <a:r>
              <a:rPr lang="en-US" altLang="zh-CN" dirty="0"/>
              <a:t>Wildlife</a:t>
            </a:r>
          </a:p>
          <a:p>
            <a:r>
              <a:rPr lang="en-US" altLang="zh-CN" dirty="0"/>
              <a:t>Agriculture</a:t>
            </a:r>
          </a:p>
          <a:p>
            <a:r>
              <a:rPr lang="en-US" altLang="zh-CN" dirty="0"/>
              <a:t>Livestock </a:t>
            </a:r>
            <a:r>
              <a:rPr lang="en-US" altLang="zh-CN" dirty="0" smtClean="0"/>
              <a:t>Management</a:t>
            </a:r>
            <a:endParaRPr lang="en-US" altLang="zh-CN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615" y="2478796"/>
            <a:ext cx="3184668" cy="2396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6421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 smtClean="0"/>
              <a:t>Background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29173"/>
            <a:ext cx="6192837" cy="1436062"/>
          </a:xfrm>
        </p:spPr>
        <p:txBody>
          <a:bodyPr/>
          <a:lstStyle/>
          <a:p>
            <a:pPr marL="285750"/>
            <a:r>
              <a:rPr lang="en-US" altLang="zh-CN" dirty="0" smtClean="0"/>
              <a:t>The Swedish wolf population has grown from almost zero in 1960s to about </a:t>
            </a:r>
            <a:r>
              <a:rPr lang="en-US" altLang="zh-CN" dirty="0"/>
              <a:t>355 </a:t>
            </a:r>
            <a:r>
              <a:rPr lang="en-US" altLang="zh-CN" dirty="0" smtClean="0"/>
              <a:t>in period 2016/2017.</a:t>
            </a:r>
          </a:p>
          <a:p>
            <a:pPr marL="285750"/>
            <a:r>
              <a:rPr lang="en-US" altLang="zh-CN" dirty="0"/>
              <a:t>The wolf is considered a natural part of the Swedish fauna and </a:t>
            </a:r>
            <a:r>
              <a:rPr lang="en-US" altLang="zh-CN" dirty="0" smtClean="0"/>
              <a:t>the Parliament </a:t>
            </a:r>
            <a:r>
              <a:rPr lang="en-US" altLang="zh-CN" dirty="0"/>
              <a:t>has decided that the species should </a:t>
            </a:r>
            <a:r>
              <a:rPr lang="en-US" altLang="zh-CN" dirty="0" smtClean="0"/>
              <a:t>stay </a:t>
            </a:r>
            <a:r>
              <a:rPr lang="en-US" altLang="zh-CN" dirty="0"/>
              <a:t>in </a:t>
            </a:r>
            <a:r>
              <a:rPr lang="en-US" altLang="zh-CN" dirty="0" smtClean="0"/>
              <a:t>a healthy </a:t>
            </a:r>
            <a:r>
              <a:rPr lang="en-US" altLang="zh-CN" dirty="0"/>
              <a:t>population (</a:t>
            </a:r>
            <a:r>
              <a:rPr lang="en-US" altLang="zh-CN" dirty="0" err="1"/>
              <a:t>Naturvårdsverket</a:t>
            </a:r>
            <a:r>
              <a:rPr lang="en-US" altLang="zh-CN" dirty="0"/>
              <a:t>, 2017).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037" y="1533678"/>
            <a:ext cx="2493963" cy="3603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aphicFrame>
        <p:nvGraphicFramePr>
          <p:cNvPr id="5" name="图表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3882835"/>
              </p:ext>
            </p:extLst>
          </p:nvPr>
        </p:nvGraphicFramePr>
        <p:xfrm>
          <a:off x="302964" y="2771433"/>
          <a:ext cx="5888516" cy="2372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9907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/>
              <a:t>Background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199" y="1329172"/>
            <a:ext cx="7904603" cy="874201"/>
          </a:xfrm>
        </p:spPr>
        <p:txBody>
          <a:bodyPr/>
          <a:lstStyle/>
          <a:p>
            <a:r>
              <a:rPr lang="en-US" altLang="zh-CN" dirty="0"/>
              <a:t>Swedish wolf reestablishment has triggered a hot debate in the </a:t>
            </a:r>
            <a:r>
              <a:rPr lang="en-US" altLang="zh-CN" dirty="0" smtClean="0"/>
              <a:t>society</a:t>
            </a:r>
          </a:p>
          <a:p>
            <a:r>
              <a:rPr lang="en-US" altLang="zh-CN" dirty="0" smtClean="0"/>
              <a:t>Different stakeholders have different opinions on the wolf population in Sweden</a:t>
            </a:r>
          </a:p>
          <a:p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1977769"/>
              </p:ext>
            </p:extLst>
          </p:nvPr>
        </p:nvGraphicFramePr>
        <p:xfrm>
          <a:off x="697739" y="2203373"/>
          <a:ext cx="5636964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8482"/>
                <a:gridCol w="2818482"/>
              </a:tblGrid>
              <a:tr h="37084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Some typical stakeholders and their opinions towards wolves</a:t>
                      </a: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Stakeholder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Opinion towards wolves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Environmentalists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very positive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Urbanites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positive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Hunters (</a:t>
                      </a:r>
                      <a:r>
                        <a:rPr lang="en-GB" sz="14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esp</a:t>
                      </a:r>
                      <a:r>
                        <a:rPr lang="en-GB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with dogs)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very negative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Livestock owners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negative</a:t>
                      </a:r>
                    </a:p>
                  </a:txBody>
                  <a:tcPr marL="9525" marR="9525" marT="9525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Reindeer herders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negative</a:t>
                      </a: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642" y="3074939"/>
            <a:ext cx="2203373" cy="15728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235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/>
              <a:t>Background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8856" y="1374457"/>
            <a:ext cx="8229600" cy="3265451"/>
          </a:xfrm>
        </p:spPr>
        <p:txBody>
          <a:bodyPr/>
          <a:lstStyle/>
          <a:p>
            <a:r>
              <a:rPr lang="en-GB" altLang="zh-CN" b="1" dirty="0">
                <a:solidFill>
                  <a:schemeClr val="accent1">
                    <a:lumMod val="75000"/>
                  </a:schemeClr>
                </a:solidFill>
              </a:rPr>
              <a:t>Policy </a:t>
            </a:r>
            <a:r>
              <a:rPr lang="en-GB" altLang="zh-CN" b="1" dirty="0" smtClean="0">
                <a:solidFill>
                  <a:schemeClr val="accent1">
                    <a:lumMod val="75000"/>
                  </a:schemeClr>
                </a:solidFill>
              </a:rPr>
              <a:t>measures</a:t>
            </a:r>
          </a:p>
          <a:p>
            <a:r>
              <a:rPr lang="en-US" altLang="zh-CN" dirty="0"/>
              <a:t>Decentralization of wolf </a:t>
            </a:r>
            <a:r>
              <a:rPr lang="en-US" altLang="zh-CN" dirty="0" smtClean="0"/>
              <a:t>management to the county level</a:t>
            </a:r>
            <a:endParaRPr lang="en-US" altLang="zh-CN" dirty="0"/>
          </a:p>
          <a:p>
            <a:r>
              <a:rPr lang="en-US" altLang="zh-CN" dirty="0" smtClean="0"/>
              <a:t>Compensation </a:t>
            </a:r>
            <a:r>
              <a:rPr lang="en-US" altLang="zh-CN" dirty="0"/>
              <a:t>to </a:t>
            </a:r>
            <a:r>
              <a:rPr lang="en-US" altLang="zh-CN" dirty="0" smtClean="0"/>
              <a:t>livestock owners </a:t>
            </a:r>
            <a:r>
              <a:rPr lang="en-US" altLang="zh-CN" dirty="0"/>
              <a:t>for livestock losses</a:t>
            </a:r>
          </a:p>
          <a:p>
            <a:r>
              <a:rPr lang="en-US" altLang="zh-CN" dirty="0"/>
              <a:t>Preventative payment to </a:t>
            </a:r>
            <a:r>
              <a:rPr lang="en-US" altLang="zh-CN" dirty="0" smtClean="0"/>
              <a:t>livestock owners</a:t>
            </a:r>
          </a:p>
          <a:p>
            <a:r>
              <a:rPr lang="sv-SE" altLang="zh-CN" dirty="0"/>
              <a:t>Licensed </a:t>
            </a:r>
            <a:r>
              <a:rPr lang="sv-SE" altLang="zh-CN" dirty="0" err="1"/>
              <a:t>hunting</a:t>
            </a:r>
            <a:endParaRPr lang="en-US" altLang="zh-CN" dirty="0"/>
          </a:p>
          <a:p>
            <a:r>
              <a:rPr lang="en-US" altLang="zh-CN" dirty="0" smtClean="0"/>
              <a:t>Punishment </a:t>
            </a:r>
            <a:r>
              <a:rPr lang="en-US" altLang="zh-CN" dirty="0"/>
              <a:t>for poaching</a:t>
            </a:r>
          </a:p>
          <a:p>
            <a:r>
              <a:rPr lang="en-US" altLang="zh-CN" dirty="0"/>
              <a:t>Governmental Sami </a:t>
            </a:r>
            <a:r>
              <a:rPr lang="en-US" altLang="zh-CN" dirty="0" smtClean="0"/>
              <a:t>policy (for reindeer herders)</a:t>
            </a:r>
          </a:p>
          <a:p>
            <a:r>
              <a:rPr lang="en-US" altLang="zh-CN" dirty="0"/>
              <a:t>Development of wolf ecotourism</a:t>
            </a:r>
          </a:p>
          <a:p>
            <a:r>
              <a:rPr lang="en-US" altLang="zh-CN" dirty="0"/>
              <a:t>The EU Habitats </a:t>
            </a:r>
            <a:r>
              <a:rPr lang="en-US" altLang="zh-CN" dirty="0" smtClean="0"/>
              <a:t>Directive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963" y="1783708"/>
            <a:ext cx="3170038" cy="2446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8856" y="4316742"/>
            <a:ext cx="8697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C00000"/>
                </a:solidFill>
              </a:rPr>
              <a:t>The tensions between different stakeholders have not been relieved. Instead, they have developed into a deadlock.</a:t>
            </a:r>
            <a:endParaRPr lang="zh-CN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22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The aim of the study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29173"/>
            <a:ext cx="5436824" cy="1917344"/>
          </a:xfrm>
        </p:spPr>
        <p:txBody>
          <a:bodyPr/>
          <a:lstStyle/>
          <a:p>
            <a:pPr indent="0">
              <a:buNone/>
            </a:pPr>
            <a:r>
              <a:rPr lang="en-US" altLang="zh-CN" sz="2000" dirty="0" smtClean="0"/>
              <a:t>Use 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systems analysis </a:t>
            </a:r>
            <a:r>
              <a:rPr lang="en-US" altLang="zh-CN" sz="2000" dirty="0" smtClean="0"/>
              <a:t>to contribute to 1) the understanding of the 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complex interplay </a:t>
            </a:r>
            <a:r>
              <a:rPr lang="en-US" altLang="zh-CN" sz="2000" dirty="0" smtClean="0"/>
              <a:t>of a specific 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ecological system </a:t>
            </a:r>
            <a:r>
              <a:rPr lang="en-US" altLang="zh-CN" sz="2000" dirty="0" smtClean="0"/>
              <a:t>and 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social system</a:t>
            </a:r>
            <a:r>
              <a:rPr lang="en-US" altLang="zh-CN" sz="2000" dirty="0" smtClean="0"/>
              <a:t>, 2) to 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methodology development</a:t>
            </a:r>
            <a:r>
              <a:rPr lang="en-US" altLang="zh-CN" sz="2000" dirty="0" smtClean="0"/>
              <a:t>, and 3) to guide 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policy implementation</a:t>
            </a:r>
            <a:r>
              <a:rPr lang="en-US" altLang="zh-CN" sz="2000" dirty="0" smtClean="0"/>
              <a:t>.</a:t>
            </a:r>
            <a:endParaRPr lang="zh-CN" altLang="en-US" sz="20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8409" y="1183430"/>
            <a:ext cx="2303562" cy="3816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586" y="2933310"/>
            <a:ext cx="3683650" cy="2210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7533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 smtClean="0"/>
              <a:t>Research </a:t>
            </a:r>
            <a:r>
              <a:rPr lang="en-GB" altLang="zh-CN" dirty="0"/>
              <a:t>questions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29172"/>
            <a:ext cx="7981720" cy="3463165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To </a:t>
            </a:r>
            <a:r>
              <a:rPr lang="en-US" sz="2000" dirty="0"/>
              <a:t>what extent can </a:t>
            </a:r>
            <a:r>
              <a:rPr lang="en-US" sz="2000" dirty="0" smtClean="0"/>
              <a:t>Agent Based Model </a:t>
            </a:r>
            <a:r>
              <a:rPr lang="en-US" sz="2000" dirty="0"/>
              <a:t>be used to describe the </a:t>
            </a:r>
            <a:r>
              <a:rPr lang="en-US" altLang="zh-CN" sz="2000" dirty="0" err="1"/>
              <a:t>the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opinions and the </a:t>
            </a:r>
            <a:r>
              <a:rPr lang="en-US" sz="2000" dirty="0" smtClean="0"/>
              <a:t>complex </a:t>
            </a:r>
            <a:r>
              <a:rPr lang="en-US" sz="2000" dirty="0"/>
              <a:t>interaction between stakeholders </a:t>
            </a:r>
            <a:r>
              <a:rPr lang="en-US" sz="2000" dirty="0" smtClean="0"/>
              <a:t>concerned </a:t>
            </a:r>
            <a:r>
              <a:rPr lang="en-US" sz="2000" dirty="0"/>
              <a:t>with wolves in </a:t>
            </a:r>
            <a:r>
              <a:rPr lang="en-US" sz="2000" dirty="0" smtClean="0"/>
              <a:t>Sweden? </a:t>
            </a: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Is </a:t>
            </a:r>
            <a:r>
              <a:rPr lang="en-US" sz="2000" dirty="0"/>
              <a:t>it possible to find an optimal solution, where the tension between stakeholders is minimized, with a common goal of the Swedish wolf population?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/>
              <a:t>How </a:t>
            </a:r>
            <a:r>
              <a:rPr lang="en-US" sz="2000" dirty="0"/>
              <a:t>can trust between the stakeholders be modelled, and how can it be implemented to increase mutual understanding and communication? </a:t>
            </a:r>
          </a:p>
        </p:txBody>
      </p:sp>
    </p:spTree>
    <p:extLst>
      <p:ext uri="{BB962C8B-B14F-4D97-AF65-F5344CB8AC3E}">
        <p14:creationId xmlns:p14="http://schemas.microsoft.com/office/powerpoint/2010/main" val="3539695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 smtClean="0"/>
              <a:t>Methods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altLang="zh-CN" dirty="0">
                    <a:solidFill>
                      <a:schemeClr val="accent1">
                        <a:lumMod val="75000"/>
                      </a:schemeClr>
                    </a:solidFill>
                  </a:rPr>
                  <a:t>Bounded Confidence Model </a:t>
                </a:r>
                <a:endParaRPr lang="en-GB" altLang="zh-CN" dirty="0" smtClean="0">
                  <a:solidFill>
                    <a:schemeClr val="accent1">
                      <a:lumMod val="75000"/>
                    </a:schemeClr>
                  </a:solidFill>
                </a:endParaRPr>
              </a:p>
              <a:p>
                <a:pPr marL="285750"/>
                <a:r>
                  <a:rPr lang="en-US" altLang="zh-CN" dirty="0"/>
                  <a:t>Assume a population of N agents 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with continuous opinions xi. At each time step randomly choose two agents (</a:t>
                </a:r>
                <a:r>
                  <a:rPr lang="en-US" altLang="zh-CN" dirty="0" err="1"/>
                  <a:t>i</a:t>
                </a:r>
                <a:r>
                  <a:rPr lang="en-US" altLang="zh-CN" dirty="0"/>
                  <a:t> and j) and let them meet. If the difference of their opinion (xi and </a:t>
                </a:r>
                <a:r>
                  <a:rPr lang="en-US" altLang="zh-CN" dirty="0" err="1"/>
                  <a:t>xj</a:t>
                </a:r>
                <a:r>
                  <a:rPr lang="en-US" altLang="zh-CN" dirty="0"/>
                  <a:t>) is smaller than a threshold d, they will re-adjust their own </a:t>
                </a:r>
                <a:r>
                  <a:rPr lang="en-US" altLang="zh-CN" dirty="0" smtClean="0"/>
                  <a:t>opinion closer to each other, </a:t>
                </a:r>
                <a:r>
                  <a:rPr lang="en-US" altLang="zh-CN" dirty="0"/>
                  <a:t>according to</a:t>
                </a:r>
                <a:r>
                  <a:rPr lang="en-US" altLang="zh-CN" dirty="0" smtClean="0"/>
                  <a:t>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+</m:t>
                    </m:r>
                    <m:r>
                      <a:rPr lang="en-US" altLang="zh-CN" i="1">
                        <a:latin typeface="Cambria Math"/>
                      </a:rPr>
                      <m:t>𝜇</m:t>
                    </m:r>
                    <m:r>
                      <a:rPr lang="en-US" altLang="zh-CN" i="1">
                        <a:latin typeface="Cambria Math"/>
                        <a:sym typeface="Wingdings"/>
                      </a:rPr>
                      <m:t></m:t>
                    </m:r>
                    <m:r>
                      <a:rPr lang="en-US" altLang="zh-CN" i="1">
                        <a:latin typeface="Cambria Math"/>
                      </a:rPr>
                      <m:t> (</m:t>
                    </m:r>
                    <m:sSub>
                      <m:sSubPr>
                        <m:ctrlPr>
                          <a:rPr lang="zh-CN" altLang="zh-CN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zh-CN" altLang="zh-CN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)</m:t>
                    </m:r>
                  </m:oMath>
                </a14:m>
                <a:endParaRPr lang="en-US" altLang="zh-CN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zh-CN" altLang="zh-CN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+</m:t>
                    </m:r>
                    <m:r>
                      <a:rPr lang="en-US" altLang="zh-CN" i="1">
                        <a:latin typeface="Cambria Math"/>
                      </a:rPr>
                      <m:t>𝜇</m:t>
                    </m:r>
                    <m:r>
                      <a:rPr lang="en-US" altLang="zh-CN" i="1">
                        <a:latin typeface="Cambria Math"/>
                        <a:sym typeface="Wingdings"/>
                      </a:rPr>
                      <m:t></m:t>
                    </m:r>
                    <m:r>
                      <a:rPr lang="en-US" altLang="zh-CN" i="1">
                        <a:latin typeface="Cambria Math"/>
                      </a:rPr>
                      <m:t> (</m:t>
                    </m:r>
                    <m:sSub>
                      <m:sSubPr>
                        <m:ctrlPr>
                          <a:rPr lang="zh-CN" altLang="zh-CN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zh-CN" altLang="zh-CN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i="1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altLang="zh-CN" i="1">
                            <a:latin typeface="Cambria Math"/>
                          </a:rPr>
                          <m:t>𝑗</m:t>
                        </m:r>
                      </m:sub>
                    </m:sSub>
                    <m:r>
                      <a:rPr lang="en-US" altLang="zh-CN" i="1">
                        <a:latin typeface="Cambria Math"/>
                      </a:rPr>
                      <m:t>)</m:t>
                    </m:r>
                  </m:oMath>
                </a14:m>
                <a:endParaRPr lang="zh-CN" altLang="zh-CN" dirty="0"/>
              </a:p>
              <a:p>
                <a:pPr marL="285750"/>
                <a:r>
                  <a:rPr lang="en-US" altLang="zh-CN" dirty="0"/>
                  <a:t>Where </a:t>
                </a:r>
                <a14:m>
                  <m:oMath xmlns:m="http://schemas.openxmlformats.org/officeDocument/2006/math">
                    <m:r>
                      <a:rPr lang="en-US" altLang="zh-CN" i="1">
                        <a:latin typeface="Cambria Math"/>
                      </a:rPr>
                      <m:t>𝜇</m:t>
                    </m:r>
                  </m:oMath>
                </a14:m>
                <a:r>
                  <a:rPr lang="en-US" altLang="zh-CN" dirty="0"/>
                  <a:t> is the convergence </a:t>
                </a:r>
                <a:r>
                  <a:rPr lang="en-US" altLang="zh-CN" dirty="0" smtClean="0"/>
                  <a:t>parameter, </a:t>
                </a:r>
                <a:r>
                  <a:rPr lang="en-US" altLang="zh-CN" dirty="0"/>
                  <a:t>and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zh-CN" altLang="zh-CN" i="1"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zh-CN" altLang="zh-CN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i="1">
                            <a:latin typeface="Cambria Math"/>
                          </a:rPr>
                          <m:t>−</m:t>
                        </m:r>
                        <m:sSub>
                          <m:sSubPr>
                            <m:ctrlPr>
                              <a:rPr lang="zh-CN" altLang="zh-CN" i="1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zh-CN" i="1">
                                <a:latin typeface="Cambria Math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i="1">
                                <a:latin typeface="Cambria Math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en-US" altLang="zh-CN">
                        <a:latin typeface="Cambria Math"/>
                      </a:rPr>
                      <m:t>&lt;</m:t>
                    </m:r>
                    <m:r>
                      <m:rPr>
                        <m:sty m:val="p"/>
                      </m:rPr>
                      <a:rPr lang="en-US" altLang="zh-CN">
                        <a:latin typeface="Cambria Math"/>
                      </a:rPr>
                      <m:t>d</m:t>
                    </m:r>
                  </m:oMath>
                </a14:m>
                <a:r>
                  <a:rPr lang="en-US" altLang="zh-CN" dirty="0" smtClean="0"/>
                  <a:t>.</a:t>
                </a:r>
              </a:p>
              <a:p>
                <a:r>
                  <a:rPr lang="en-US" altLang="zh-CN" dirty="0" smtClean="0"/>
                  <a:t>d is interpreted as </a:t>
                </a:r>
                <a:r>
                  <a:rPr lang="en-US" altLang="zh-CN" dirty="0"/>
                  <a:t>a </a:t>
                </a:r>
                <a:r>
                  <a:rPr lang="en-US" altLang="zh-CN" dirty="0" smtClean="0"/>
                  <a:t>“bounded confidence”, </a:t>
                </a:r>
                <a:r>
                  <a:rPr lang="en-US" altLang="zh-CN" dirty="0"/>
                  <a:t>or trust. </a:t>
                </a:r>
                <a:endParaRPr lang="en-US" altLang="zh-CN" dirty="0" smtClean="0"/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222" t="-5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78832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 smtClean="0"/>
              <a:t>Methods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29173"/>
            <a:ext cx="4368188" cy="775050"/>
          </a:xfrm>
        </p:spPr>
        <p:txBody>
          <a:bodyPr/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ABM for </a:t>
            </a:r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the Swedish 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wolf </a:t>
            </a:r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management</a:t>
            </a:r>
          </a:p>
          <a:p>
            <a:r>
              <a:rPr lang="en-US" altLang="zh-CN" dirty="0"/>
              <a:t>Rules of movement and </a:t>
            </a:r>
            <a:r>
              <a:rPr lang="en-US" altLang="zh-CN" dirty="0" smtClean="0"/>
              <a:t>interaction: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61987" y="4750337"/>
            <a:ext cx="5694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6. </a:t>
            </a:r>
            <a:r>
              <a:rPr lang="en-US" sz="1400" dirty="0"/>
              <a:t>P</a:t>
            </a:r>
            <a:r>
              <a:rPr lang="en-US" sz="1400" dirty="0" smtClean="0"/>
              <a:t>olicies may </a:t>
            </a:r>
            <a:r>
              <a:rPr lang="en-US" sz="1400" dirty="0"/>
              <a:t>influence the opinions of the </a:t>
            </a:r>
            <a:r>
              <a:rPr lang="en-US" sz="1400" dirty="0" smtClean="0"/>
              <a:t>stakeholders.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161988" y="4191261"/>
            <a:ext cx="5467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5. At </a:t>
            </a:r>
            <a:r>
              <a:rPr lang="en-US" sz="1400" dirty="0"/>
              <a:t>each </a:t>
            </a:r>
            <a:r>
              <a:rPr lang="en-US" sz="1400" dirty="0" smtClean="0"/>
              <a:t>time step, </a:t>
            </a:r>
            <a:r>
              <a:rPr lang="en-US" sz="1400" dirty="0"/>
              <a:t>the opinions of the stakeholders may change randomly according to some </a:t>
            </a:r>
            <a:r>
              <a:rPr lang="en-US" sz="1400" dirty="0" smtClean="0"/>
              <a:t>probability.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161991" y="3681989"/>
            <a:ext cx="5467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4. When </a:t>
            </a:r>
            <a:r>
              <a:rPr lang="en-US" sz="1400" dirty="0"/>
              <a:t>stakeholders meet each other, if their opinions are similar to some extend, </a:t>
            </a:r>
            <a:r>
              <a:rPr lang="en-US" sz="1400" dirty="0" smtClean="0"/>
              <a:t>they </a:t>
            </a:r>
            <a:r>
              <a:rPr lang="en-US" sz="1400" dirty="0"/>
              <a:t>will adjust their opinions towards each other.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1989" y="2750088"/>
            <a:ext cx="54670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3. When </a:t>
            </a:r>
            <a:r>
              <a:rPr lang="en-US" sz="1400" dirty="0"/>
              <a:t>environmentalists and urbanites meet wolves, their opinions turn more positive. When the wolf population exceeds the desired population, the opinions of </a:t>
            </a:r>
            <a:r>
              <a:rPr lang="en-US" sz="1400" dirty="0" smtClean="0"/>
              <a:t>these stakeholders stay at the </a:t>
            </a:r>
            <a:r>
              <a:rPr lang="en-US" sz="1400" dirty="0"/>
              <a:t>desired population.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1989" y="2416836"/>
            <a:ext cx="5467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2. Hunters </a:t>
            </a:r>
            <a:r>
              <a:rPr lang="en-US" sz="1400" dirty="0"/>
              <a:t>can kill wolves </a:t>
            </a:r>
            <a:r>
              <a:rPr lang="en-US" sz="1400" dirty="0" smtClean="0"/>
              <a:t>with a certain probability.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161991" y="1941117"/>
            <a:ext cx="576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1. When </a:t>
            </a:r>
            <a:r>
              <a:rPr lang="en-US" sz="1400" dirty="0"/>
              <a:t>hunters, </a:t>
            </a:r>
            <a:r>
              <a:rPr lang="en-US" altLang="zh-CN" sz="1400" dirty="0" smtClean="0"/>
              <a:t>livestock owner</a:t>
            </a:r>
            <a:r>
              <a:rPr lang="en-US" sz="1400" dirty="0" smtClean="0"/>
              <a:t>s </a:t>
            </a:r>
            <a:r>
              <a:rPr lang="en-US" sz="1400" dirty="0"/>
              <a:t>and </a:t>
            </a:r>
            <a:r>
              <a:rPr lang="en-US" sz="1400" dirty="0" smtClean="0"/>
              <a:t>reindeer herders </a:t>
            </a:r>
            <a:r>
              <a:rPr lang="en-US" sz="1400" dirty="0"/>
              <a:t>meet wolves, their opinions turn more negative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6161" y="1519875"/>
            <a:ext cx="3287839" cy="329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805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zh-CN" dirty="0" smtClean="0"/>
              <a:t>Result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29172"/>
            <a:ext cx="1636005" cy="68691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58576" y="4222080"/>
            <a:ext cx="3223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Results for 20 simulation runs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78" y="1499191"/>
            <a:ext cx="2805278" cy="3142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7349" y="1499191"/>
            <a:ext cx="2795930" cy="3124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7111" y="2016086"/>
            <a:ext cx="3285424" cy="1974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456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u_tips_widescreen_eng">
  <a:themeElements>
    <a:clrScheme name="Anpassad 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5FAFC7"/>
      </a:accent1>
      <a:accent2>
        <a:srgbClr val="C5BE00"/>
      </a:accent2>
      <a:accent3>
        <a:srgbClr val="B08DBC"/>
      </a:accent3>
      <a:accent4>
        <a:srgbClr val="E8AC02"/>
      </a:accent4>
      <a:accent5>
        <a:srgbClr val="E0DDD7"/>
      </a:accent5>
      <a:accent6>
        <a:srgbClr val="868688"/>
      </a:accent6>
      <a:hlink>
        <a:srgbClr val="1B52FF"/>
      </a:hlink>
      <a:folHlink>
        <a:srgbClr val="61A0FF"/>
      </a:folHlink>
    </a:clrScheme>
    <a:fontScheme name="Väsentlig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slu_tips_widescreen_eng</Template>
  <TotalTime>2190</TotalTime>
  <Words>774</Words>
  <Application>Microsoft Office PowerPoint</Application>
  <PresentationFormat>全屏显示(16:9)</PresentationFormat>
  <Paragraphs>81</Paragraphs>
  <Slides>14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slu_tips_widescreen_eng</vt:lpstr>
      <vt:lpstr>Systems analysis of socio-natural interactions for a sustainable development： a case study of Swedish wolf management</vt:lpstr>
      <vt:lpstr>Background</vt:lpstr>
      <vt:lpstr>Background</vt:lpstr>
      <vt:lpstr>Background</vt:lpstr>
      <vt:lpstr>The aim of the study</vt:lpstr>
      <vt:lpstr>Research questions</vt:lpstr>
      <vt:lpstr>Methods</vt:lpstr>
      <vt:lpstr>Methods</vt:lpstr>
      <vt:lpstr>Result</vt:lpstr>
      <vt:lpstr>Scenario simulation</vt:lpstr>
      <vt:lpstr>PowerPoint 演示文稿</vt:lpstr>
      <vt:lpstr>Study II: Methods</vt:lpstr>
      <vt:lpstr>Study II: Methods</vt:lpstr>
      <vt:lpstr>Study II: Methods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Tips and tricks!</dc:title>
  <dc:creator>Huayi</dc:creator>
  <cp:lastModifiedBy>Huayi</cp:lastModifiedBy>
  <cp:revision>56</cp:revision>
  <dcterms:created xsi:type="dcterms:W3CDTF">2017-06-16T18:42:11Z</dcterms:created>
  <dcterms:modified xsi:type="dcterms:W3CDTF">2018-01-03T18:03:48Z</dcterms:modified>
</cp:coreProperties>
</file>

<file path=docProps/thumbnail.jpeg>
</file>